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58" r:id="rId4"/>
    <p:sldId id="260" r:id="rId5"/>
    <p:sldId id="261" r:id="rId6"/>
    <p:sldId id="264" r:id="rId7"/>
    <p:sldId id="262" r:id="rId8"/>
    <p:sldId id="263" r:id="rId9"/>
    <p:sldId id="266" r:id="rId10"/>
    <p:sldId id="267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91" r:id="rId19"/>
    <p:sldId id="280" r:id="rId20"/>
    <p:sldId id="274" r:id="rId21"/>
    <p:sldId id="276" r:id="rId22"/>
    <p:sldId id="278" r:id="rId23"/>
    <p:sldId id="279" r:id="rId24"/>
    <p:sldId id="275" r:id="rId25"/>
    <p:sldId id="282" r:id="rId26"/>
    <p:sldId id="281" r:id="rId27"/>
    <p:sldId id="286" r:id="rId28"/>
    <p:sldId id="287" r:id="rId29"/>
    <p:sldId id="285" r:id="rId30"/>
    <p:sldId id="289" r:id="rId31"/>
    <p:sldId id="277" r:id="rId3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B5AA7-930B-48D8-A9BC-B04A0913FBE6}" type="datetimeFigureOut">
              <a:rPr lang="ko-KR" altLang="en-US" smtClean="0"/>
              <a:pPr/>
              <a:t>2009-12-02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9A8B2-39E8-4CFD-9A16-68473080BA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7200" dirty="0" smtClean="0"/>
              <a:t>의료용 접착제</a:t>
            </a:r>
            <a:endParaRPr lang="ko-KR" altLang="en-US" sz="72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748234"/>
            <a:ext cx="7343804" cy="17526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</a:rPr>
              <a:t>조 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ko-KR" altLang="en-US" dirty="0" smtClean="0">
                <a:solidFill>
                  <a:schemeClr val="tx1"/>
                </a:solidFill>
              </a:rPr>
              <a:t>권용세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err="1" smtClean="0">
                <a:solidFill>
                  <a:schemeClr val="tx1"/>
                </a:solidFill>
              </a:rPr>
              <a:t>구교민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정준혁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최문영</a:t>
            </a:r>
            <a:r>
              <a:rPr lang="en-US" altLang="ko-KR" dirty="0" smtClean="0">
                <a:solidFill>
                  <a:schemeClr val="tx1"/>
                </a:solidFill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</a:rPr>
              <a:t>최은실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의료용 접착제의 분류</a:t>
            </a:r>
            <a:endParaRPr lang="ko-KR" altLang="en-US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8595" y="1814514"/>
          <a:ext cx="8258205" cy="4257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5023"/>
                <a:gridCol w="1935530"/>
                <a:gridCol w="2509021"/>
                <a:gridCol w="2408631"/>
              </a:tblGrid>
              <a:tr h="4638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적용분야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소재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초기상태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경화반응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문제점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800700"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연조직용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시아노</a:t>
                      </a:r>
                      <a:endParaRPr lang="en-US" altLang="ko-KR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 latinLnBrk="1"/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아크릴레이트계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액상단량체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중합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부산물생성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8007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피브린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글루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고분자수용액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가교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잡착강도</a:t>
                      </a:r>
                      <a:r>
                        <a:rPr lang="ko-KR" altLang="en-US" dirty="0" smtClean="0"/>
                        <a:t> 낮음</a:t>
                      </a:r>
                      <a:r>
                        <a:rPr lang="en-US" altLang="ko-KR" dirty="0" smtClean="0"/>
                        <a:t>,</a:t>
                      </a:r>
                    </a:p>
                    <a:p>
                      <a:pPr algn="ctr" latinLnBrk="1"/>
                      <a:r>
                        <a:rPr lang="ko-KR" altLang="en-US" dirty="0" smtClean="0"/>
                        <a:t>면역성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800700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젤라틴글루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고분자수용액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가교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접착강도 낮음</a:t>
                      </a:r>
                      <a:endParaRPr lang="en-US" altLang="ko-KR" dirty="0" smtClean="0"/>
                    </a:p>
                  </a:txBody>
                  <a:tcPr anchor="ctr"/>
                </a:tc>
              </a:tr>
              <a:tr h="463898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rgbClr val="FF0000"/>
                          </a:solidFill>
                        </a:rPr>
                        <a:t>폴리우레탄계</a:t>
                      </a:r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축합성액체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err="1" smtClean="0"/>
                        <a:t>부가축합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원료단량체의</a:t>
                      </a:r>
                      <a:r>
                        <a:rPr lang="ko-KR" altLang="en-US" dirty="0" smtClean="0"/>
                        <a:t> 독성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4638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골조직용</a:t>
                      </a:r>
                      <a:endParaRPr lang="ko-KR" alt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/>
                        <a:t>골시멘트</a:t>
                      </a:r>
                      <a:r>
                        <a:rPr lang="en-US" altLang="ko-KR" dirty="0" smtClean="0"/>
                        <a:t>(MMA), </a:t>
                      </a:r>
                      <a:r>
                        <a:rPr lang="ko-KR" altLang="en-US" dirty="0" err="1" smtClean="0"/>
                        <a:t>인산칼슘계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err="1" smtClean="0"/>
                        <a:t>다공성</a:t>
                      </a:r>
                      <a:r>
                        <a:rPr lang="ko-KR" altLang="en-US" dirty="0" smtClean="0"/>
                        <a:t> </a:t>
                      </a:r>
                      <a:r>
                        <a:rPr lang="ko-KR" altLang="en-US" dirty="0" err="1" smtClean="0"/>
                        <a:t>이식물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6389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치과용</a:t>
                      </a:r>
                      <a:endParaRPr lang="ko-KR" alt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복합레진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레진 시멘트</a:t>
                      </a:r>
                      <a:endParaRPr lang="ko-KR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시아노아크릴레이트계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ko-KR" altLang="en-US" sz="2000" dirty="0" err="1" smtClean="0"/>
              <a:t>시아노아크릴레이트</a:t>
            </a:r>
            <a:r>
              <a:rPr lang="ko-KR" altLang="en-US" sz="2000" dirty="0" smtClean="0"/>
              <a:t> 순간접착제  </a:t>
            </a:r>
            <a:endParaRPr lang="en-US" altLang="ko-KR" sz="2000" dirty="0" smtClean="0"/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ko-KR" altLang="en-US" sz="2000" dirty="0" smtClean="0"/>
              <a:t>가정용  약 </a:t>
            </a:r>
            <a:r>
              <a:rPr lang="en-US" altLang="ko-KR" sz="2000" dirty="0" smtClean="0"/>
              <a:t>20%, </a:t>
            </a:r>
            <a:r>
              <a:rPr lang="ko-KR" altLang="en-US" sz="2000" dirty="0" smtClean="0"/>
              <a:t>공업용 약 </a:t>
            </a:r>
            <a:r>
              <a:rPr lang="en-US" altLang="ko-KR" sz="2000" dirty="0" smtClean="0"/>
              <a:t>75%, </a:t>
            </a:r>
            <a:r>
              <a:rPr lang="ko-KR" altLang="en-US" sz="2000" dirty="0" smtClean="0">
                <a:solidFill>
                  <a:srgbClr val="FF0000"/>
                </a:solidFill>
              </a:rPr>
              <a:t>의료용 전 세계적으로 </a:t>
            </a:r>
            <a:r>
              <a:rPr lang="en-US" altLang="ko-KR" sz="2000" dirty="0" smtClean="0">
                <a:solidFill>
                  <a:srgbClr val="FF0000"/>
                </a:solidFill>
              </a:rPr>
              <a:t>5% </a:t>
            </a:r>
            <a:r>
              <a:rPr lang="ko-KR" altLang="en-US" sz="2000" dirty="0" smtClean="0">
                <a:solidFill>
                  <a:srgbClr val="FF0000"/>
                </a:solidFill>
              </a:rPr>
              <a:t>이하</a:t>
            </a:r>
            <a:endParaRPr lang="en-US" altLang="ko-KR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ko-KR" altLang="en-US" sz="2000" dirty="0" smtClean="0"/>
              <a:t>특히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저독성의</a:t>
            </a:r>
            <a:r>
              <a:rPr lang="ko-KR" altLang="en-US" sz="2000" dirty="0" smtClean="0"/>
              <a:t> 생체조직봉합용 의료용 순간접착제 사용 </a:t>
            </a:r>
            <a:endParaRPr lang="en-US" altLang="ko-KR" sz="2000" dirty="0" smtClean="0"/>
          </a:p>
          <a:p>
            <a:pPr>
              <a:buNone/>
            </a:pP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r>
              <a:rPr lang="ko-KR" altLang="en-US" sz="2000" dirty="0" smtClean="0"/>
              <a:t>지혈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항균 효과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봉합사 대체 가능</a:t>
            </a:r>
            <a:endParaRPr lang="en-US" altLang="ko-KR" sz="2000" dirty="0" smtClean="0"/>
          </a:p>
          <a:p>
            <a:r>
              <a:rPr lang="ko-KR" altLang="en-US" sz="2000" dirty="0" smtClean="0"/>
              <a:t>짧은 시간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실온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개시제</a:t>
            </a:r>
            <a:r>
              <a:rPr lang="en-US" altLang="ko-KR" sz="2000" dirty="0" smtClean="0"/>
              <a:t>X</a:t>
            </a:r>
            <a:r>
              <a:rPr lang="ko-KR" altLang="en-US" sz="2000" dirty="0" smtClean="0"/>
              <a:t> 수분에 의해 경화</a:t>
            </a:r>
            <a:endParaRPr lang="en-US" altLang="ko-KR" sz="2000" dirty="0" smtClean="0"/>
          </a:p>
          <a:p>
            <a:r>
              <a:rPr lang="ko-KR" altLang="en-US" sz="2000" dirty="0" smtClean="0"/>
              <a:t>외관투명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접착강도 ↑</a:t>
            </a:r>
            <a:endParaRPr lang="en-US" altLang="ko-KR" sz="2000" dirty="0" smtClean="0"/>
          </a:p>
          <a:p>
            <a:r>
              <a:rPr lang="ko-KR" altLang="en-US" sz="2000" dirty="0" smtClean="0"/>
              <a:t>충격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내열성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내수성↓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단점</a:t>
            </a:r>
            <a:r>
              <a:rPr lang="en-US" altLang="ko-KR" sz="2000" dirty="0" smtClean="0"/>
              <a:t>)</a:t>
            </a:r>
          </a:p>
          <a:p>
            <a:r>
              <a:rPr lang="ko-KR" altLang="en-US" sz="2000" dirty="0" smtClean="0"/>
              <a:t>초기 사용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조직 독성이 심해서 현재는 거의 사용 </a:t>
            </a:r>
            <a:r>
              <a:rPr lang="en-US" altLang="ko-KR" sz="2000" dirty="0" smtClean="0"/>
              <a:t>X</a:t>
            </a:r>
            <a:endParaRPr lang="ko-KR" altLang="en-US" sz="2000" dirty="0" smtClean="0"/>
          </a:p>
          <a:p>
            <a:r>
              <a:rPr lang="en-US" altLang="ko-KR" sz="2000" dirty="0" smtClean="0"/>
              <a:t>n-</a:t>
            </a:r>
            <a:r>
              <a:rPr lang="ko-KR" altLang="en-US" sz="2000" dirty="0" smtClean="0"/>
              <a:t>부틸 </a:t>
            </a:r>
            <a:r>
              <a:rPr lang="ko-KR" altLang="en-US" sz="2000" dirty="0" err="1" smtClean="0"/>
              <a:t>시아노아크릴레이트</a:t>
            </a:r>
            <a:r>
              <a:rPr lang="ko-KR" altLang="en-US" sz="2000" dirty="0" smtClean="0"/>
              <a:t>  미국 제외한 다른 국가 부분적 사용</a:t>
            </a:r>
          </a:p>
          <a:p>
            <a:r>
              <a:rPr lang="ko-KR" altLang="en-US" sz="2000" dirty="0" smtClean="0"/>
              <a:t>일부 조직 독성과 취약성의 문제 때문에 사용 제한 실정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피브린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글루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조직상처생김</a:t>
            </a:r>
            <a:r>
              <a:rPr lang="ko-KR" altLang="en-US" dirty="0" smtClean="0"/>
              <a:t> → 모세혈관</a:t>
            </a:r>
            <a:r>
              <a:rPr lang="en-US" altLang="ko-KR" dirty="0" smtClean="0"/>
              <a:t>(</a:t>
            </a:r>
            <a:r>
              <a:rPr lang="ko-KR" altLang="en-US" dirty="0" smtClean="0"/>
              <a:t>혈액성분 </a:t>
            </a:r>
            <a:r>
              <a:rPr lang="en-US" altLang="ko-KR" dirty="0" smtClean="0"/>
              <a:t>+ </a:t>
            </a:r>
            <a:r>
              <a:rPr lang="ko-KR" altLang="en-US" dirty="0" err="1" smtClean="0"/>
              <a:t>피브리노겐</a:t>
            </a:r>
            <a:r>
              <a:rPr lang="ko-KR" altLang="en-US" dirty="0" smtClean="0"/>
              <a:t> 유출</a:t>
            </a:r>
            <a:r>
              <a:rPr lang="en-US" altLang="ko-KR" dirty="0" smtClean="0"/>
              <a:t>)</a:t>
            </a:r>
          </a:p>
          <a:p>
            <a:pPr>
              <a:buNone/>
            </a:pPr>
            <a:r>
              <a:rPr lang="ko-KR" altLang="en-US" dirty="0" smtClean="0"/>
              <a:t>                  → </a:t>
            </a:r>
            <a:r>
              <a:rPr lang="ko-KR" altLang="en-US" dirty="0" err="1" smtClean="0"/>
              <a:t>피브린</a:t>
            </a:r>
            <a:r>
              <a:rPr lang="ko-KR" altLang="en-US" dirty="0" smtClean="0"/>
              <a:t> 형성 →상처 주위 교착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피브린의</a:t>
            </a:r>
            <a:r>
              <a:rPr lang="ko-KR" altLang="en-US" dirty="0" smtClean="0"/>
              <a:t> 조직 교착작용을 인공적 이용한 것 </a:t>
            </a:r>
            <a:r>
              <a:rPr lang="en-US" altLang="ko-KR" dirty="0" smtClean="0"/>
              <a:t>“</a:t>
            </a:r>
            <a:r>
              <a:rPr lang="ko-KR" altLang="en-US" dirty="0" err="1" smtClean="0">
                <a:solidFill>
                  <a:srgbClr val="FF0000"/>
                </a:solidFill>
              </a:rPr>
              <a:t>피브린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dirty="0" err="1" smtClean="0">
                <a:solidFill>
                  <a:srgbClr val="FF0000"/>
                </a:solidFill>
              </a:rPr>
              <a:t>글루</a:t>
            </a:r>
            <a:r>
              <a:rPr lang="en-US" altLang="ko-KR" dirty="0" smtClean="0"/>
              <a:t>”</a:t>
            </a:r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*</a:t>
            </a:r>
            <a:r>
              <a:rPr lang="ko-KR" altLang="en-US" dirty="0" smtClean="0"/>
              <a:t>유럽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-</a:t>
            </a:r>
            <a:r>
              <a:rPr lang="ko-KR" altLang="en-US" dirty="0" smtClean="0"/>
              <a:t>말초신경의 봉합적용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r>
              <a:rPr lang="en-US" altLang="ko-KR" dirty="0" smtClean="0"/>
              <a:t>-</a:t>
            </a:r>
            <a:r>
              <a:rPr lang="ko-KR" altLang="en-US" dirty="0" smtClean="0"/>
              <a:t>봉합의 대용 또는 보강을 위한 임상응용 실시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*</a:t>
            </a:r>
            <a:r>
              <a:rPr lang="ko-KR" altLang="en-US" dirty="0" smtClean="0"/>
              <a:t>일본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-</a:t>
            </a:r>
            <a:r>
              <a:rPr lang="ko-KR" altLang="en-US" dirty="0" smtClean="0"/>
              <a:t>수술용 접착제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혈관 외과 영역</a:t>
            </a:r>
            <a:r>
              <a:rPr lang="en-US" altLang="ko-KR" dirty="0" smtClean="0"/>
              <a:t>, </a:t>
            </a:r>
            <a:r>
              <a:rPr lang="ko-KR" altLang="en-US" dirty="0" smtClean="0"/>
              <a:t>뇌신경 외과수술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뼈의 접착 등         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</a:t>
            </a:r>
            <a:r>
              <a:rPr lang="ko-KR" altLang="en-US" dirty="0" smtClean="0"/>
              <a:t>정형외과 수술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열상 환자의 지혈 등 이용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피브린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글루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sz="5100" dirty="0" smtClean="0"/>
              <a:t>물리적 장점</a:t>
            </a:r>
            <a:endParaRPr lang="en-US" altLang="ko-KR" sz="5100" dirty="0" smtClean="0"/>
          </a:p>
          <a:p>
            <a:pPr>
              <a:buNone/>
            </a:pPr>
            <a:r>
              <a:rPr lang="en-US" altLang="ko-KR" dirty="0" smtClean="0"/>
              <a:t>   </a:t>
            </a:r>
          </a:p>
          <a:p>
            <a:pPr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접착이 빠르고</a:t>
            </a:r>
            <a:r>
              <a:rPr lang="en-US" altLang="ko-KR" dirty="0" smtClean="0"/>
              <a:t>,  </a:t>
            </a:r>
            <a:r>
              <a:rPr lang="ko-KR" altLang="en-US" dirty="0" smtClean="0"/>
              <a:t>열이나 압력이 불필요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접착부위의 수분에 영향</a:t>
            </a:r>
            <a:r>
              <a:rPr lang="en-US" altLang="ko-KR" dirty="0" smtClean="0"/>
              <a:t>X</a:t>
            </a:r>
            <a:endParaRPr lang="ko-KR" altLang="en-US" dirty="0" smtClean="0"/>
          </a:p>
          <a:p>
            <a:endParaRPr lang="en-US" altLang="ko-KR" dirty="0" smtClean="0"/>
          </a:p>
          <a:p>
            <a:r>
              <a:rPr lang="ko-KR" altLang="en-US" sz="5100" dirty="0" smtClean="0"/>
              <a:t>생물학적 장점</a:t>
            </a:r>
            <a:endParaRPr lang="en-US" altLang="ko-KR" sz="5100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혈소판과 응고장해 </a:t>
            </a:r>
            <a:r>
              <a:rPr lang="en-US" altLang="ko-KR" dirty="0" smtClean="0"/>
              <a:t>X, </a:t>
            </a:r>
            <a:r>
              <a:rPr lang="ko-KR" altLang="en-US" dirty="0" smtClean="0"/>
              <a:t>조직적합성 우수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적절한 흡수성 지님 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sz="4200" dirty="0" smtClean="0"/>
              <a:t>단점 </a:t>
            </a:r>
            <a:endParaRPr lang="en-US" altLang="ko-KR" sz="4200" dirty="0" smtClean="0"/>
          </a:p>
          <a:p>
            <a:pPr>
              <a:buNone/>
            </a:pPr>
            <a:r>
              <a:rPr lang="ko-KR" altLang="en-US" dirty="0" smtClean="0"/>
              <a:t>    접착력이 약화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감염의 위험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</a:t>
            </a:r>
            <a:r>
              <a:rPr lang="en-US" altLang="ko-KR" dirty="0" smtClean="0"/>
              <a:t>But, </a:t>
            </a:r>
            <a:r>
              <a:rPr lang="ko-KR" altLang="en-US" dirty="0" smtClean="0">
                <a:solidFill>
                  <a:srgbClr val="FF0000"/>
                </a:solidFill>
              </a:rPr>
              <a:t>접착강도 증가 효과 가능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dirty="0" smtClean="0"/>
              <a:t>   → </a:t>
            </a:r>
            <a:r>
              <a:rPr lang="ko-KR" altLang="en-US" dirty="0" err="1" smtClean="0"/>
              <a:t>피브린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글루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제조시</a:t>
            </a:r>
            <a:r>
              <a:rPr lang="ko-KR" altLang="en-US" dirty="0" smtClean="0"/>
              <a:t> 적당량의 </a:t>
            </a:r>
            <a:r>
              <a:rPr lang="ko-KR" altLang="en-US" dirty="0" smtClean="0">
                <a:solidFill>
                  <a:srgbClr val="FF0000"/>
                </a:solidFill>
              </a:rPr>
              <a:t>가용성 </a:t>
            </a:r>
            <a:r>
              <a:rPr lang="ko-KR" altLang="en-US" dirty="0" err="1" smtClean="0">
                <a:solidFill>
                  <a:srgbClr val="FF0000"/>
                </a:solidFill>
              </a:rPr>
              <a:t>피브로인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콜라겐 등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혼합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폴리우레탄계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ko-KR" altLang="en-US" dirty="0" smtClean="0"/>
              <a:t>연 조직용 접착제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경화 후</a:t>
            </a:r>
            <a:r>
              <a:rPr lang="en-US" altLang="ko-KR" dirty="0" smtClean="0"/>
              <a:t>,</a:t>
            </a:r>
            <a:r>
              <a:rPr lang="ko-KR" altLang="en-US" dirty="0" smtClean="0"/>
              <a:t> 접합부의 유연성이 유지되는 탄성 접착제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우레탄 </a:t>
            </a:r>
            <a:r>
              <a:rPr lang="ko-KR" altLang="en-US" dirty="0" err="1" smtClean="0"/>
              <a:t>프리폴리머에</a:t>
            </a:r>
            <a:r>
              <a:rPr lang="ko-KR" altLang="en-US" dirty="0" smtClean="0"/>
              <a:t> 의한 새로운 탄성 접착제 개발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dirty="0" smtClean="0"/>
              <a:t>생체 조직 표면이 물을 흡수→ 조직과의 </a:t>
            </a:r>
            <a:r>
              <a:rPr lang="ko-KR" altLang="en-US" dirty="0" err="1" smtClean="0"/>
              <a:t>밀착성</a:t>
            </a:r>
            <a:r>
              <a:rPr lang="ko-KR" altLang="en-US" dirty="0" smtClean="0"/>
              <a:t> ↑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dirty="0" smtClean="0"/>
              <a:t>물과 반응 수 분 이내에 경화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단점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합성 원료인 방향족 </a:t>
            </a:r>
            <a:r>
              <a:rPr lang="ko-KR" altLang="en-US" dirty="0" err="1" smtClean="0"/>
              <a:t>디이소시아네이트가</a:t>
            </a:r>
            <a:r>
              <a:rPr lang="ko-KR" altLang="en-US" dirty="0" smtClean="0"/>
              <a:t> 생체 독성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But, </a:t>
            </a:r>
            <a:r>
              <a:rPr lang="ko-KR" altLang="en-US" dirty="0" smtClean="0"/>
              <a:t>경화속도 지연시켜 </a:t>
            </a:r>
            <a:r>
              <a:rPr lang="ko-KR" altLang="en-US" dirty="0" err="1" smtClean="0"/>
              <a:t>무독성</a:t>
            </a:r>
            <a:r>
              <a:rPr lang="ko-KR" altLang="en-US" dirty="0" smtClean="0"/>
              <a:t> 불소화 </a:t>
            </a:r>
            <a:r>
              <a:rPr lang="ko-KR" altLang="en-US" dirty="0" err="1" smtClean="0"/>
              <a:t>지방족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디이소시아네이트사용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                                                             </a:t>
            </a:r>
            <a:r>
              <a:rPr lang="en-US" altLang="ko-KR" dirty="0" smtClean="0"/>
              <a:t>“</a:t>
            </a:r>
            <a:r>
              <a:rPr lang="ko-KR" altLang="en-US" dirty="0" smtClean="0">
                <a:solidFill>
                  <a:srgbClr val="FF0000"/>
                </a:solidFill>
              </a:rPr>
              <a:t>유용성</a:t>
            </a:r>
            <a:r>
              <a:rPr lang="ko-KR" altLang="en-US" dirty="0" smtClean="0"/>
              <a:t>기대</a:t>
            </a:r>
            <a:r>
              <a:rPr lang="en-US" altLang="ko-KR" dirty="0" smtClean="0"/>
              <a:t>”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시장성 평가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ko-KR" altLang="en-US" dirty="0" smtClean="0"/>
              <a:t>세계 접착제 시장을 살펴보면</a:t>
            </a:r>
            <a:r>
              <a:rPr lang="en-US" altLang="ko-KR" dirty="0" smtClean="0"/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고 기능성 접착제 각광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ko-KR" altLang="en-US" dirty="0" smtClean="0"/>
              <a:t>접착제 산업발전하기 위해 </a:t>
            </a:r>
            <a:r>
              <a:rPr lang="ko-KR" altLang="en-US" dirty="0" smtClean="0">
                <a:solidFill>
                  <a:srgbClr val="FF0000"/>
                </a:solidFill>
              </a:rPr>
              <a:t>시장변화에 능동적 대처 필수적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국내에서는 </a:t>
            </a:r>
            <a:r>
              <a:rPr lang="ko-KR" altLang="en-US" dirty="0" err="1" smtClean="0"/>
              <a:t>고기능성</a:t>
            </a:r>
            <a:r>
              <a:rPr lang="ko-KR" altLang="en-US" dirty="0" smtClean="0"/>
              <a:t> 제품 →대부분 </a:t>
            </a:r>
            <a:r>
              <a:rPr lang="ko-KR" altLang="en-US" dirty="0" smtClean="0">
                <a:solidFill>
                  <a:srgbClr val="FF0000"/>
                </a:solidFill>
              </a:rPr>
              <a:t>수입 의존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dirty="0" smtClean="0"/>
          </a:p>
          <a:p>
            <a:r>
              <a:rPr lang="ko-KR" altLang="en-US" dirty="0" smtClean="0"/>
              <a:t>원인</a:t>
            </a:r>
            <a:r>
              <a:rPr lang="en-US" altLang="ko-KR" dirty="0" smtClean="0"/>
              <a:t>?</a:t>
            </a:r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ko-KR" altLang="en-US" dirty="0" smtClean="0"/>
              <a:t>    일반 접착제와 달리 기술 </a:t>
            </a:r>
            <a:r>
              <a:rPr lang="ko-KR" altLang="en-US" dirty="0" err="1" smtClean="0"/>
              <a:t>집약성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연구개발 지속 필요</a:t>
            </a:r>
            <a:endParaRPr lang="en-US" altLang="ko-KR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한국 및 다수의 개발도상국에서는 </a:t>
            </a:r>
            <a:r>
              <a:rPr lang="ko-KR" altLang="en-US" dirty="0" err="1" smtClean="0">
                <a:solidFill>
                  <a:srgbClr val="FF0000"/>
                </a:solidFill>
              </a:rPr>
              <a:t>자국내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시장협소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dirty="0" smtClean="0"/>
              <a:t>    </a:t>
            </a:r>
            <a:r>
              <a:rPr lang="ko-KR" altLang="en-US" dirty="0" smtClean="0">
                <a:solidFill>
                  <a:srgbClr val="FF0000"/>
                </a:solidFill>
              </a:rPr>
              <a:t>해외 시장개척 매우 어려운 상태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dirty="0" smtClean="0"/>
              <a:t>                                     → 외국기술의 </a:t>
            </a:r>
            <a:r>
              <a:rPr lang="ko-KR" altLang="en-US" dirty="0" smtClean="0">
                <a:solidFill>
                  <a:srgbClr val="FF0000"/>
                </a:solidFill>
              </a:rPr>
              <a:t>의존도 지속될 전망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>
                <a:solidFill>
                  <a:srgbClr val="FF0000"/>
                </a:solidFill>
              </a:rPr>
              <a:t>    의료용 접착제</a:t>
            </a:r>
            <a:r>
              <a:rPr lang="en-US" altLang="ko-KR" dirty="0" smtClean="0">
                <a:solidFill>
                  <a:srgbClr val="FF0000"/>
                </a:solidFill>
              </a:rPr>
              <a:t>* </a:t>
            </a:r>
            <a:r>
              <a:rPr lang="ko-KR" altLang="en-US" dirty="0" smtClean="0"/>
              <a:t>원재료의 가격 상승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인건비 상승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en-US" altLang="ko-KR" dirty="0" smtClean="0"/>
              <a:t>                                </a:t>
            </a:r>
            <a:r>
              <a:rPr lang="ko-KR" altLang="en-US" dirty="0" err="1" smtClean="0"/>
              <a:t>생산시</a:t>
            </a:r>
            <a:r>
              <a:rPr lang="ko-KR" altLang="en-US" dirty="0" smtClean="0"/>
              <a:t> 발생하는 환경적 문제 등의 난관 해결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일본 </a:t>
            </a:r>
            <a:r>
              <a:rPr lang="ko-KR" altLang="en-US" dirty="0" smtClean="0"/>
              <a:t>시장성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시아노계</a:t>
            </a:r>
            <a:r>
              <a:rPr lang="ko-KR" altLang="en-US" dirty="0" smtClean="0"/>
              <a:t> → 생산량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출하량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출하액 모두 증가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폴리우레탄계</a:t>
            </a:r>
            <a:r>
              <a:rPr lang="ko-KR" altLang="en-US" dirty="0" smtClean="0"/>
              <a:t> → 감소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*</a:t>
            </a:r>
            <a:r>
              <a:rPr lang="ko-KR" altLang="en-US" dirty="0" smtClean="0"/>
              <a:t>생체 내에도 존재하는 고분자 콜라겐과 구연산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유기산</a:t>
            </a:r>
            <a:r>
              <a:rPr lang="en-US" altLang="ko-KR" dirty="0" smtClean="0"/>
              <a:t>)</a:t>
            </a:r>
            <a:r>
              <a:rPr lang="ko-KR" altLang="en-US" dirty="0" smtClean="0"/>
              <a:t> 합성한 성분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r>
              <a:rPr lang="ko-KR" altLang="en-US" dirty="0" err="1" smtClean="0"/>
              <a:t>수술시</a:t>
            </a:r>
            <a:r>
              <a:rPr lang="ko-KR" altLang="en-US" dirty="0" smtClean="0"/>
              <a:t> </a:t>
            </a:r>
            <a:r>
              <a:rPr lang="ko-KR" altLang="en-US" dirty="0" smtClean="0"/>
              <a:t>사용 </a:t>
            </a:r>
            <a:r>
              <a:rPr lang="ko-KR" altLang="en-US" dirty="0" smtClean="0"/>
              <a:t>직전에 서로 섞어서 사용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▶ 기존의 의료용 접착제에 비해 </a:t>
            </a:r>
            <a:r>
              <a:rPr lang="ko-KR" altLang="en-US" dirty="0" smtClean="0">
                <a:solidFill>
                  <a:srgbClr val="FF0000"/>
                </a:solidFill>
              </a:rPr>
              <a:t>접착력 </a:t>
            </a:r>
            <a:r>
              <a:rPr lang="ko-KR" altLang="en-US" dirty="0" smtClean="0">
                <a:solidFill>
                  <a:srgbClr val="FF0000"/>
                </a:solidFill>
              </a:rPr>
              <a:t>증가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독성감소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endParaRPr lang="en-US" altLang="ko-KR" dirty="0" smtClean="0"/>
          </a:p>
          <a:p>
            <a:r>
              <a:rPr lang="ko-KR" altLang="en-US" dirty="0" smtClean="0"/>
              <a:t>실로 봉합하는 외과 수술 중 어느 정도 대체 할 가능성</a:t>
            </a:r>
            <a:endParaRPr lang="en-US" altLang="ko-KR" dirty="0" smtClean="0"/>
          </a:p>
          <a:p>
            <a:endParaRPr lang="en-US" altLang="ko-KR" sz="1600" dirty="0" smtClean="0"/>
          </a:p>
          <a:p>
            <a:r>
              <a:rPr lang="ko-KR" altLang="en-US" dirty="0" smtClean="0"/>
              <a:t>일반적인 외과수술과 말기의 폐암 환자의 처치 등에 유망</a:t>
            </a:r>
            <a:endParaRPr lang="en-US" altLang="ko-KR" dirty="0" smtClean="0"/>
          </a:p>
          <a:p>
            <a:endParaRPr lang="en-US" altLang="ko-KR" sz="1600" dirty="0" smtClean="0"/>
          </a:p>
          <a:p>
            <a:r>
              <a:rPr lang="ko-KR" altLang="en-US" dirty="0" smtClean="0"/>
              <a:t>일본 국내시장 규모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: </a:t>
            </a:r>
            <a:r>
              <a:rPr lang="ko-KR" altLang="en-US" dirty="0" smtClean="0"/>
              <a:t>현재의 </a:t>
            </a:r>
            <a:r>
              <a:rPr lang="en-US" altLang="ko-KR" dirty="0" smtClean="0"/>
              <a:t>200</a:t>
            </a:r>
            <a:r>
              <a:rPr lang="ko-KR" altLang="en-US" dirty="0" smtClean="0"/>
              <a:t>억 엔 정도 </a:t>
            </a:r>
            <a:r>
              <a:rPr lang="en-US" altLang="ko-KR" dirty="0" smtClean="0"/>
              <a:t>~</a:t>
            </a:r>
            <a:r>
              <a:rPr lang="ko-KR" altLang="en-US" dirty="0" smtClean="0"/>
              <a:t> </a:t>
            </a:r>
            <a:r>
              <a:rPr lang="en-US" altLang="ko-KR" dirty="0" smtClean="0"/>
              <a:t>700</a:t>
            </a:r>
            <a:r>
              <a:rPr lang="ko-KR" altLang="en-US" dirty="0" smtClean="0"/>
              <a:t>억 엔 이상확대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국내 시장 동향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o-KR" altLang="en-US" sz="1600" dirty="0" smtClean="0"/>
              <a:t>국내 접착제 및 젤라틴 제조업</a:t>
            </a:r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ko-KR" altLang="en-US" sz="1600" dirty="0" smtClean="0"/>
              <a:t>       </a:t>
            </a:r>
            <a:r>
              <a:rPr lang="ko-KR" altLang="en-US" sz="1600" dirty="0" smtClean="0"/>
              <a:t>사업체수 </a:t>
            </a:r>
            <a:r>
              <a:rPr lang="en-US" altLang="ko-KR" sz="1600" dirty="0" smtClean="0"/>
              <a:t>&amp; </a:t>
            </a:r>
            <a:r>
              <a:rPr lang="ko-KR" altLang="en-US" sz="1600" dirty="0" smtClean="0"/>
              <a:t>월평균 종사자수는 점점</a:t>
            </a:r>
            <a:r>
              <a:rPr lang="ko-KR" altLang="en-US" sz="1600" dirty="0" smtClean="0"/>
              <a:t> </a:t>
            </a:r>
            <a:r>
              <a:rPr lang="ko-KR" altLang="en-US" sz="1600" dirty="0" smtClean="0"/>
              <a:t>감소</a:t>
            </a: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               But” </a:t>
            </a:r>
            <a:r>
              <a:rPr lang="ko-KR" altLang="en-US" sz="1600" dirty="0" smtClean="0"/>
              <a:t>급여액은 증가 →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인건비 상승이 커다란 변수로 작용</a:t>
            </a: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r>
              <a:rPr lang="ko-KR" altLang="en-US" sz="1600" dirty="0" smtClean="0"/>
              <a:t>의료용 접착제의 국내외 시장규모는 극히 미미한 실정</a:t>
            </a:r>
            <a:endParaRPr lang="en-US" altLang="ko-KR" sz="1600" dirty="0" smtClean="0"/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ko-KR" altLang="en-US" sz="1600" dirty="0" smtClean="0"/>
              <a:t>한국의료기기협회제시</a:t>
            </a:r>
            <a:r>
              <a:rPr lang="en-US" altLang="ko-KR" sz="1600" dirty="0" smtClean="0"/>
              <a:t>*</a:t>
            </a:r>
          </a:p>
          <a:p>
            <a:pPr>
              <a:buNone/>
            </a:pPr>
            <a:r>
              <a:rPr lang="ko-KR" altLang="en-US" sz="1600" dirty="0" smtClean="0"/>
              <a:t>  상처</a:t>
            </a:r>
            <a:r>
              <a:rPr lang="en-US" altLang="ko-KR" sz="1600" dirty="0" smtClean="0"/>
              <a:t>․</a:t>
            </a:r>
            <a:r>
              <a:rPr lang="ko-KR" altLang="en-US" sz="1600" dirty="0" smtClean="0"/>
              <a:t>수술부위 봉합  </a:t>
            </a:r>
            <a:r>
              <a:rPr lang="en-US" altLang="ko-KR" sz="1600" dirty="0" smtClean="0"/>
              <a:t>&amp;  </a:t>
            </a:r>
            <a:r>
              <a:rPr lang="ko-KR" altLang="en-US" sz="1600" dirty="0" smtClean="0"/>
              <a:t>실로 꿰매는 방법 대체할 의료용 접착제 시장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 </a:t>
            </a:r>
            <a:r>
              <a:rPr lang="ko-KR" altLang="en-US" sz="1600" dirty="0" smtClean="0"/>
              <a:t>환자 고통감소와 감염위험 감소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시간 단축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상처가 말끔히 아무는 이점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                                                                           </a:t>
            </a:r>
            <a:r>
              <a:rPr lang="ko-KR" altLang="en-US" sz="1600" dirty="0" smtClean="0"/>
              <a:t>→ </a:t>
            </a:r>
            <a:r>
              <a:rPr lang="ko-KR" altLang="en-US" sz="1600" dirty="0" smtClean="0">
                <a:solidFill>
                  <a:srgbClr val="FF0000"/>
                </a:solidFill>
              </a:rPr>
              <a:t>성장 가능성 매우 높음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600" dirty="0" smtClean="0"/>
          </a:p>
          <a:p>
            <a:r>
              <a:rPr lang="ko-KR" altLang="en-US" sz="1600" dirty="0" smtClean="0"/>
              <a:t>순간접착제 시장이 전체 접착제 시장의 </a:t>
            </a:r>
            <a:r>
              <a:rPr lang="en-US" altLang="ko-KR" sz="1600" dirty="0" smtClean="0"/>
              <a:t>5% </a:t>
            </a:r>
            <a:r>
              <a:rPr lang="ko-KR" altLang="en-US" sz="1600" dirty="0" smtClean="0"/>
              <a:t>정도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이중 의료용은 </a:t>
            </a:r>
            <a:r>
              <a:rPr lang="en-US" altLang="ko-KR" sz="1600" dirty="0" smtClean="0"/>
              <a:t>5% </a:t>
            </a:r>
            <a:r>
              <a:rPr lang="ko-KR" altLang="en-US" sz="1600" dirty="0" smtClean="0"/>
              <a:t>미만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600" dirty="0" smtClean="0"/>
              <a:t>결론</a:t>
            </a:r>
            <a:endParaRPr lang="ko-KR" altLang="en-US" sz="6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903433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sz="2400" dirty="0" smtClean="0"/>
              <a:t>상처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수술부위를 봉합사로 꿰매는 대신 접착제로 봉합하는 방법이 향후 각광받게 될 것</a:t>
            </a: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의료용 접착제를 사용하여 상처</a:t>
            </a:r>
            <a:r>
              <a:rPr lang="en-US" altLang="ko-KR" sz="2400" dirty="0" smtClean="0"/>
              <a:t>·</a:t>
            </a:r>
            <a:r>
              <a:rPr lang="ko-KR" altLang="en-US" sz="2400" dirty="0" smtClean="0"/>
              <a:t>수술부위를 봉합할 경우 종래 봉합방법보다 덜 고통스럽고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감염위험이 적으며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시간이 덜 걸리고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상처가 말끔히 아무는 이점이 있어 이의 상용화가 조만간 본격화 될 것으로 전망</a:t>
            </a: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국내 접착제 관련업계의 지속적인 연구와 노력이 어느 때보다 요구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525963"/>
          </a:xfrm>
        </p:spPr>
        <p:txBody>
          <a:bodyPr/>
          <a:lstStyle/>
          <a:p>
            <a:endParaRPr lang="en-US" altLang="ko-KR" dirty="0" smtClean="0"/>
          </a:p>
          <a:p>
            <a:pPr algn="ctr">
              <a:buNone/>
            </a:pPr>
            <a:r>
              <a:rPr lang="ko-KR" altLang="en-US" sz="6000" dirty="0" smtClean="0"/>
              <a:t>천연재료를 이용한 </a:t>
            </a:r>
            <a:endParaRPr lang="en-US" altLang="ko-KR" sz="6000" dirty="0" smtClean="0"/>
          </a:p>
          <a:p>
            <a:pPr algn="ctr">
              <a:buNone/>
            </a:pPr>
            <a:r>
              <a:rPr lang="ko-KR" altLang="en-US" sz="6000" dirty="0" smtClean="0"/>
              <a:t>의료용 접착제 </a:t>
            </a:r>
            <a:endParaRPr lang="en-US" altLang="ko-KR" sz="6000" dirty="0" smtClean="0"/>
          </a:p>
          <a:p>
            <a:pPr algn="ctr">
              <a:buNone/>
            </a:pPr>
            <a:r>
              <a:rPr lang="en-US" altLang="ko-KR" sz="4400" dirty="0" smtClean="0"/>
              <a:t>(</a:t>
            </a:r>
            <a:r>
              <a:rPr lang="ko-KR" altLang="en-US" sz="4400" dirty="0" smtClean="0"/>
              <a:t>홍합</a:t>
            </a:r>
            <a:r>
              <a:rPr lang="en-US" altLang="ko-KR" sz="4400" dirty="0" smtClean="0"/>
              <a:t>, </a:t>
            </a:r>
            <a:r>
              <a:rPr lang="ko-KR" altLang="en-US" sz="4400" dirty="0" smtClean="0"/>
              <a:t>갯지렁이모방</a:t>
            </a:r>
            <a:r>
              <a:rPr lang="en-US" altLang="ko-KR" sz="4400" dirty="0" smtClean="0"/>
              <a:t>, </a:t>
            </a:r>
            <a:r>
              <a:rPr lang="ko-KR" altLang="en-US" sz="4400" dirty="0" smtClean="0"/>
              <a:t>개구리</a:t>
            </a:r>
            <a:r>
              <a:rPr lang="en-US" altLang="ko-KR" sz="4400" dirty="0" smtClean="0"/>
              <a:t>)</a:t>
            </a:r>
            <a:endParaRPr lang="ko-KR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 smtClean="0"/>
              <a:t>목차</a:t>
            </a:r>
            <a:endParaRPr lang="ko-KR" altLang="en-US" sz="6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500166" y="1600200"/>
            <a:ext cx="6829444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ko-KR" altLang="en-US" dirty="0" smtClean="0"/>
              <a:t>의료용 접착제 기술 개요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의료용 접착제의 분류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의료용 접착제의 시장성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천연소재 이용한 의료용 접착제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dirty="0" smtClean="0"/>
              <a:t>5. </a:t>
            </a:r>
            <a:r>
              <a:rPr lang="ko-KR" altLang="en-US" dirty="0" smtClean="0"/>
              <a:t>실제 사용 중인 의료용 접착제</a:t>
            </a:r>
            <a:endParaRPr lang="en-US" altLang="ko-KR" dirty="0" smtClean="0"/>
          </a:p>
          <a:p>
            <a:pPr marL="514350" indent="-514350">
              <a:buNone/>
            </a:pPr>
            <a:endParaRPr lang="en-US" altLang="ko-KR" sz="1000" dirty="0" smtClean="0"/>
          </a:p>
          <a:p>
            <a:pPr marL="514350" indent="-514350">
              <a:buNone/>
            </a:pPr>
            <a:r>
              <a:rPr lang="en-US" altLang="ko-KR" dirty="0" smtClean="0"/>
              <a:t>6. </a:t>
            </a:r>
            <a:r>
              <a:rPr lang="ko-KR" altLang="en-US" dirty="0" smtClean="0"/>
              <a:t>참고문헌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홍합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43372" y="1546243"/>
            <a:ext cx="4786346" cy="4525963"/>
          </a:xfrm>
        </p:spPr>
        <p:txBody>
          <a:bodyPr>
            <a:noAutofit/>
          </a:bodyPr>
          <a:lstStyle/>
          <a:p>
            <a:r>
              <a:rPr lang="ko-KR" altLang="en-US" sz="1600" dirty="0" smtClean="0"/>
              <a:t>접착 단백질 성분 독성 </a:t>
            </a:r>
            <a:r>
              <a:rPr lang="en-US" altLang="ko-KR" sz="1600" dirty="0" smtClean="0"/>
              <a:t>X (</a:t>
            </a:r>
            <a:r>
              <a:rPr lang="ko-KR" altLang="en-US" sz="1400" dirty="0" smtClean="0"/>
              <a:t>화학적 접착제 차이점</a:t>
            </a:r>
            <a:r>
              <a:rPr lang="en-US" altLang="ko-KR" sz="1400" dirty="0" smtClean="0"/>
              <a:t>)</a:t>
            </a:r>
          </a:p>
          <a:p>
            <a:endParaRPr lang="en-US" altLang="ko-KR" sz="500" dirty="0" smtClean="0"/>
          </a:p>
          <a:p>
            <a:r>
              <a:rPr lang="en-US" altLang="ko-KR" sz="1600" dirty="0" smtClean="0"/>
              <a:t>‘</a:t>
            </a:r>
            <a:r>
              <a:rPr lang="ko-KR" altLang="en-US" sz="1600" dirty="0" err="1" smtClean="0"/>
              <a:t>족사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라는 실 같은 물질이용</a:t>
            </a:r>
            <a:endParaRPr lang="en-US" altLang="ko-KR" sz="1600" dirty="0" smtClean="0"/>
          </a:p>
          <a:p>
            <a:pPr>
              <a:buNone/>
            </a:pPr>
            <a:r>
              <a:rPr lang="ko-KR" altLang="en-US" sz="1600" dirty="0" smtClean="0"/>
              <a:t>     → 접착 단백질 분비</a:t>
            </a:r>
            <a:endParaRPr lang="en-US" altLang="ko-KR" sz="1600" dirty="0" smtClean="0"/>
          </a:p>
          <a:p>
            <a:endParaRPr lang="en-US" altLang="ko-KR" sz="500" dirty="0" smtClean="0"/>
          </a:p>
          <a:p>
            <a:r>
              <a:rPr lang="ko-KR" altLang="en-US" sz="1600" dirty="0" smtClean="0"/>
              <a:t>바위에 붙어 있는 원리이용</a:t>
            </a:r>
            <a:endParaRPr lang="en-US" altLang="ko-KR" sz="1600" dirty="0" smtClean="0"/>
          </a:p>
          <a:p>
            <a:endParaRPr lang="en-US" altLang="ko-KR" sz="800" dirty="0" smtClean="0"/>
          </a:p>
          <a:p>
            <a:pPr>
              <a:buNone/>
            </a:pPr>
            <a:r>
              <a:rPr lang="ko-KR" altLang="en-US" sz="1600" dirty="0" smtClean="0"/>
              <a:t>     홍합의 발에서 분비</a:t>
            </a:r>
            <a:r>
              <a:rPr lang="en-US" altLang="ko-KR" sz="1600" dirty="0" smtClean="0"/>
              <a:t>*</a:t>
            </a:r>
            <a:r>
              <a:rPr lang="ko-KR" altLang="en-US" sz="1600" dirty="0" smtClean="0"/>
              <a:t> </a:t>
            </a:r>
            <a:endParaRPr lang="en-US" altLang="ko-KR" sz="1600" dirty="0" smtClean="0"/>
          </a:p>
          <a:p>
            <a:pPr>
              <a:buNone/>
            </a:pPr>
            <a:r>
              <a:rPr lang="ko-KR" altLang="en-US" sz="1600" dirty="0" smtClean="0"/>
              <a:t>     </a:t>
            </a:r>
            <a:r>
              <a:rPr lang="ko-KR" altLang="en-US" sz="1600" dirty="0" smtClean="0">
                <a:solidFill>
                  <a:srgbClr val="FF0000"/>
                </a:solidFill>
              </a:rPr>
              <a:t>단백질 </a:t>
            </a:r>
            <a:r>
              <a:rPr lang="en-US" altLang="ko-KR" sz="1600" dirty="0" smtClean="0">
                <a:solidFill>
                  <a:srgbClr val="FF0000"/>
                </a:solidFill>
              </a:rPr>
              <a:t>+ </a:t>
            </a:r>
            <a:r>
              <a:rPr lang="ko-KR" altLang="en-US" sz="1600" dirty="0" smtClean="0">
                <a:solidFill>
                  <a:srgbClr val="FF0000"/>
                </a:solidFill>
              </a:rPr>
              <a:t>접착</a:t>
            </a:r>
            <a:r>
              <a:rPr lang="en-US" altLang="ko-KR" sz="1600" dirty="0" smtClean="0">
                <a:solidFill>
                  <a:srgbClr val="FF0000"/>
                </a:solidFill>
              </a:rPr>
              <a:t>·</a:t>
            </a:r>
            <a:r>
              <a:rPr lang="ko-KR" altLang="en-US" sz="1600" dirty="0" smtClean="0">
                <a:solidFill>
                  <a:srgbClr val="FF0000"/>
                </a:solidFill>
              </a:rPr>
              <a:t>코팅작용 하는 단백질 </a:t>
            </a:r>
            <a:endParaRPr lang="en-US" altLang="ko-KR" sz="1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sz="1600" dirty="0" smtClean="0"/>
              <a:t>     </a:t>
            </a:r>
            <a:r>
              <a:rPr lang="en-US" altLang="ko-KR" sz="1600" dirty="0" smtClean="0">
                <a:solidFill>
                  <a:srgbClr val="FF0000"/>
                </a:solidFill>
              </a:rPr>
              <a:t>2</a:t>
            </a:r>
            <a:r>
              <a:rPr lang="ko-KR" altLang="en-US" sz="1600" dirty="0" smtClean="0">
                <a:solidFill>
                  <a:srgbClr val="FF0000"/>
                </a:solidFill>
              </a:rPr>
              <a:t>가지 이상 </a:t>
            </a:r>
            <a:r>
              <a:rPr lang="ko-KR" altLang="en-US" sz="1600" dirty="0" smtClean="0"/>
              <a:t>단백질 이용한 </a:t>
            </a:r>
            <a:endParaRPr lang="en-US" altLang="ko-KR" sz="1600" dirty="0" smtClean="0"/>
          </a:p>
          <a:p>
            <a:pPr>
              <a:buNone/>
            </a:pPr>
            <a:r>
              <a:rPr lang="en-US" altLang="ko-KR" sz="1600" dirty="0" smtClean="0"/>
              <a:t>     “</a:t>
            </a:r>
            <a:r>
              <a:rPr lang="ko-KR" altLang="en-US" sz="1600" dirty="0" err="1" smtClean="0"/>
              <a:t>하이브리드</a:t>
            </a:r>
            <a:r>
              <a:rPr lang="ko-KR" altLang="en-US" sz="1600" dirty="0" smtClean="0"/>
              <a:t> 생체 접착소재</a:t>
            </a:r>
            <a:r>
              <a:rPr lang="en-US" altLang="ko-KR" sz="1600" dirty="0" smtClean="0"/>
              <a:t>” </a:t>
            </a:r>
            <a:r>
              <a:rPr lang="ko-KR" altLang="en-US" sz="1600" dirty="0" smtClean="0"/>
              <a:t>개발</a:t>
            </a:r>
            <a:endParaRPr lang="en-US" altLang="ko-KR" sz="1600" dirty="0" smtClean="0"/>
          </a:p>
          <a:p>
            <a:pPr marL="514350" indent="-514350"/>
            <a:endParaRPr lang="en-US" altLang="ko-KR" sz="800" dirty="0" smtClean="0"/>
          </a:p>
          <a:p>
            <a:pPr marL="514350" indent="-514350"/>
            <a:r>
              <a:rPr lang="en-US" altLang="ko-KR" sz="1600" dirty="0" smtClean="0"/>
              <a:t>40㎎</a:t>
            </a:r>
            <a:r>
              <a:rPr lang="ko-KR" altLang="en-US" sz="1600" dirty="0" smtClean="0"/>
              <a:t>만 사용→ 약 </a:t>
            </a:r>
            <a:r>
              <a:rPr lang="en-US" altLang="ko-KR" sz="1600" dirty="0" smtClean="0"/>
              <a:t>10㎏</a:t>
            </a:r>
            <a:r>
              <a:rPr lang="ko-KR" altLang="en-US" sz="1600" dirty="0" smtClean="0"/>
              <a:t> 물체 들어올림</a:t>
            </a:r>
            <a:r>
              <a:rPr lang="en-US" altLang="ko-KR" sz="1600" dirty="0" smtClean="0"/>
              <a:t>                                      </a:t>
            </a:r>
          </a:p>
          <a:p>
            <a:pPr marL="514350" indent="-514350">
              <a:buNone/>
            </a:pPr>
            <a:r>
              <a:rPr lang="en-US" altLang="ko-KR" sz="1600" dirty="0" smtClean="0"/>
              <a:t>                                         (</a:t>
            </a:r>
            <a:r>
              <a:rPr lang="ko-KR" altLang="en-US" sz="1600" dirty="0" smtClean="0">
                <a:solidFill>
                  <a:srgbClr val="FF0000"/>
                </a:solidFill>
              </a:rPr>
              <a:t>접착력 우수</a:t>
            </a:r>
            <a:r>
              <a:rPr lang="en-US" altLang="ko-KR" sz="1600" dirty="0" smtClean="0"/>
              <a:t>)</a:t>
            </a:r>
          </a:p>
          <a:p>
            <a:pPr marL="514350" indent="-514350"/>
            <a:r>
              <a:rPr lang="ko-KR" altLang="en-US" sz="1600" dirty="0" smtClean="0"/>
              <a:t>인체에 안전하게 사용</a:t>
            </a:r>
            <a:endParaRPr lang="en-US" altLang="ko-KR" sz="800" dirty="0" smtClean="0"/>
          </a:p>
          <a:p>
            <a:pPr marL="514350" indent="-514350"/>
            <a:r>
              <a:rPr lang="ko-KR" altLang="en-US" sz="1600" dirty="0" smtClean="0"/>
              <a:t>물질 이용해 세포 및 조직 배양 위한 </a:t>
            </a:r>
            <a:endParaRPr lang="en-US" altLang="ko-KR" sz="1600" dirty="0" smtClean="0"/>
          </a:p>
          <a:p>
            <a:pPr marL="514350" indent="-514350">
              <a:buNone/>
            </a:pPr>
            <a:r>
              <a:rPr lang="ko-KR" altLang="en-US" sz="1600" dirty="0" smtClean="0"/>
              <a:t>       세포접착제의 </a:t>
            </a:r>
            <a:r>
              <a:rPr lang="ko-KR" altLang="en-US" sz="1600" dirty="0" smtClean="0"/>
              <a:t>시제품제작</a:t>
            </a:r>
            <a:endParaRPr lang="en-US" altLang="ko-KR" sz="1600" dirty="0" smtClean="0"/>
          </a:p>
          <a:p>
            <a:pPr marL="514350" indent="-514350"/>
            <a:r>
              <a:rPr lang="ko-KR" altLang="en-US" sz="1600" dirty="0" smtClean="0"/>
              <a:t>미국</a:t>
            </a:r>
            <a:r>
              <a:rPr lang="en-US" altLang="ko-KR" sz="1600" dirty="0" smtClean="0"/>
              <a:t>,</a:t>
            </a:r>
            <a:r>
              <a:rPr lang="ko-KR" altLang="en-US" sz="1600" dirty="0" smtClean="0"/>
              <a:t>유럽의 다국적 기업 </a:t>
            </a:r>
            <a:r>
              <a:rPr lang="en-US" altLang="ko-KR" sz="1600" dirty="0" smtClean="0"/>
              <a:t>-</a:t>
            </a:r>
            <a:r>
              <a:rPr lang="ko-KR" altLang="en-US" sz="1600" dirty="0" smtClean="0"/>
              <a:t> 용도 개발 확대</a:t>
            </a:r>
            <a:endParaRPr lang="en-US" altLang="ko-KR" sz="1600" dirty="0" smtClean="0"/>
          </a:p>
        </p:txBody>
      </p:sp>
      <p:pic>
        <p:nvPicPr>
          <p:cNvPr id="1026" name="Picture 2" descr="포스텍 홍합 이용해 세계최초로 의료용 접착제 개발"/>
          <p:cNvPicPr>
            <a:picLocks noChangeAspect="1" noChangeArrowheads="1"/>
          </p:cNvPicPr>
          <p:nvPr/>
        </p:nvPicPr>
        <p:blipFill>
          <a:blip r:embed="rId2"/>
          <a:srcRect l="3700" r="1957" b="6153"/>
          <a:stretch>
            <a:fillRect/>
          </a:stretch>
        </p:blipFill>
        <p:spPr bwMode="auto">
          <a:xfrm>
            <a:off x="214282" y="1557605"/>
            <a:ext cx="3714776" cy="4443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갯</a:t>
            </a:r>
            <a:r>
              <a:rPr lang="ko-KR" altLang="en-US" dirty="0" smtClean="0"/>
              <a:t> 지렁이 모방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528762"/>
            <a:ext cx="7901014" cy="4114816"/>
          </a:xfrm>
        </p:spPr>
        <p:txBody>
          <a:bodyPr>
            <a:noAutofit/>
          </a:bodyPr>
          <a:lstStyle/>
          <a:p>
            <a:r>
              <a:rPr lang="ko-KR" altLang="en-US" sz="1800" dirty="0" smtClean="0"/>
              <a:t>집 지을 때 쓰는 접착물질 모방  </a:t>
            </a:r>
            <a:endParaRPr lang="en-US" altLang="ko-KR" sz="1800" dirty="0" smtClean="0"/>
          </a:p>
          <a:p>
            <a:pPr>
              <a:buNone/>
            </a:pPr>
            <a:endParaRPr lang="en-US" altLang="ko-KR" sz="800" dirty="0" smtClean="0"/>
          </a:p>
          <a:p>
            <a:pPr>
              <a:buNone/>
            </a:pPr>
            <a:r>
              <a:rPr lang="ko-KR" altLang="en-US" sz="1800" dirty="0" smtClean="0"/>
              <a:t>  → </a:t>
            </a:r>
            <a:r>
              <a:rPr lang="ko-KR" altLang="en-US" sz="1800" dirty="0" smtClean="0">
                <a:solidFill>
                  <a:srgbClr val="FF0000"/>
                </a:solidFill>
              </a:rPr>
              <a:t>부러진 뼈 붙이는 의료용 접착제 개발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ko-KR" altLang="en-US" sz="1800" dirty="0" smtClean="0">
                <a:solidFill>
                  <a:schemeClr val="accent3">
                    <a:lumMod val="50000"/>
                  </a:schemeClr>
                </a:solidFill>
              </a:rPr>
              <a:t>▶ 갯지렁이 분비물을 모방한 </a:t>
            </a:r>
            <a:endParaRPr lang="en-US" altLang="ko-KR" sz="18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altLang="ko-KR" sz="1800" dirty="0" smtClean="0">
                <a:solidFill>
                  <a:srgbClr val="FF0000"/>
                </a:solidFill>
              </a:rPr>
              <a:t>                     </a:t>
            </a:r>
            <a:r>
              <a:rPr lang="ko-KR" altLang="en-US" sz="1800" dirty="0" smtClean="0">
                <a:solidFill>
                  <a:srgbClr val="FF0000"/>
                </a:solidFill>
              </a:rPr>
              <a:t>물 속에서 작동하는 접착제 개발</a:t>
            </a:r>
            <a:endParaRPr lang="en-US" altLang="ko-KR" sz="1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endParaRPr lang="en-US" altLang="ko-KR" sz="900" dirty="0" smtClean="0"/>
          </a:p>
          <a:p>
            <a:r>
              <a:rPr lang="ko-KR" altLang="en-US" sz="1800" dirty="0" smtClean="0"/>
              <a:t>현재 </a:t>
            </a:r>
            <a:r>
              <a:rPr lang="en-US" altLang="ko-KR" sz="1800" dirty="0" smtClean="0"/>
              <a:t>: </a:t>
            </a:r>
            <a:r>
              <a:rPr lang="ko-KR" altLang="en-US" sz="1800" dirty="0" smtClean="0"/>
              <a:t>뼈가 부러지면 나사못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핀 사용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티타늄 소재</a:t>
            </a:r>
            <a:r>
              <a:rPr lang="en-US" altLang="ko-KR" sz="1800" dirty="0" smtClean="0"/>
              <a:t>)</a:t>
            </a:r>
          </a:p>
          <a:p>
            <a:pPr>
              <a:buNone/>
            </a:pPr>
            <a:endParaRPr lang="en-US" altLang="ko-KR" sz="1800" dirty="0" smtClean="0"/>
          </a:p>
          <a:p>
            <a:pPr>
              <a:buNone/>
            </a:pPr>
            <a:r>
              <a:rPr lang="en-US" altLang="ko-KR" sz="2400" dirty="0" smtClean="0"/>
              <a:t>   but,</a:t>
            </a:r>
            <a:r>
              <a:rPr lang="ko-KR" altLang="en-US" sz="2400" dirty="0" smtClean="0"/>
              <a:t> </a:t>
            </a:r>
            <a:r>
              <a:rPr lang="ko-KR" altLang="en-US" sz="2000" dirty="0" smtClean="0"/>
              <a:t>뼈가 작은 조각으로 부서지면 나사못 사용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불가</a:t>
            </a:r>
            <a:r>
              <a:rPr lang="en-US" altLang="ko-KR" sz="2000" dirty="0" smtClean="0"/>
              <a:t>,</a:t>
            </a:r>
          </a:p>
          <a:p>
            <a:pPr>
              <a:buNone/>
            </a:pPr>
            <a:r>
              <a:rPr lang="en-US" altLang="ko-KR" sz="1800" dirty="0" smtClean="0"/>
              <a:t>              </a:t>
            </a:r>
          </a:p>
          <a:p>
            <a:pPr>
              <a:buNone/>
            </a:pPr>
            <a:r>
              <a:rPr lang="ko-KR" altLang="en-US" sz="2000" dirty="0" smtClean="0">
                <a:solidFill>
                  <a:srgbClr val="FF0000"/>
                </a:solidFill>
              </a:rPr>
              <a:t>  갯지렁이 모방 접착제로 작은 뼛조각을 이어 붙이는 </a:t>
            </a:r>
            <a:endParaRPr lang="en-US" altLang="ko-KR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sz="2000" dirty="0" smtClean="0">
                <a:solidFill>
                  <a:srgbClr val="FF0000"/>
                </a:solidFill>
              </a:rPr>
              <a:t>                                                             획기적인 아이디어</a:t>
            </a:r>
            <a:r>
              <a:rPr lang="en-US" altLang="ko-KR" sz="1800" dirty="0" smtClean="0"/>
              <a:t/>
            </a:r>
            <a:br>
              <a:rPr lang="en-US" altLang="ko-KR" sz="1800" dirty="0" smtClean="0"/>
            </a:br>
            <a:endParaRPr lang="en-US" altLang="ko-KR" sz="1800" dirty="0" smtClean="0"/>
          </a:p>
          <a:p>
            <a:pPr>
              <a:buNone/>
            </a:pPr>
            <a:endParaRPr lang="en-US" altLang="ko-KR" sz="800" dirty="0" smtClean="0"/>
          </a:p>
          <a:p>
            <a:pPr>
              <a:buNone/>
            </a:pPr>
            <a:endParaRPr lang="en-US" altLang="ko-KR" sz="800" dirty="0" smtClean="0"/>
          </a:p>
          <a:p>
            <a:pPr>
              <a:buNone/>
            </a:pPr>
            <a:endParaRPr lang="en-US" altLang="ko-KR" sz="800" dirty="0" smtClean="0"/>
          </a:p>
        </p:txBody>
      </p:sp>
      <p:pic>
        <p:nvPicPr>
          <p:cNvPr id="11266" name="Picture 2" descr="http://image.chosun.com/sitedata/image/200909/02/200909020158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214422"/>
            <a:ext cx="258894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갯</a:t>
            </a:r>
            <a:r>
              <a:rPr lang="ko-KR" altLang="en-US" dirty="0" smtClean="0"/>
              <a:t> 지렁이 모방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357158" y="1428736"/>
          <a:ext cx="8501122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32"/>
                <a:gridCol w="4214842"/>
                <a:gridCol w="3286148"/>
              </a:tblGrid>
              <a:tr h="127424"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갯지렁이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갯지렁이 모방 접착제</a:t>
                      </a:r>
                      <a:endParaRPr lang="ko-KR" altLang="en-US" dirty="0"/>
                    </a:p>
                  </a:txBody>
                  <a:tcPr/>
                </a:tc>
              </a:tr>
              <a:tr h="127424"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차이점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 smtClean="0"/>
                    </a:p>
                    <a:p>
                      <a:pPr algn="ctr" latinLnBrk="1"/>
                      <a:r>
                        <a:rPr lang="ko-KR" altLang="en-US" dirty="0" smtClean="0"/>
                        <a:t>모래알 붙일 때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dirty="0" smtClean="0"/>
                        <a:t>분비하는 물질</a:t>
                      </a:r>
                      <a:endParaRPr lang="en-US" altLang="ko-KR" dirty="0" smtClean="0"/>
                    </a:p>
                    <a:p>
                      <a:pPr algn="ctr" latinLnBrk="1"/>
                      <a:endParaRPr lang="en-US" altLang="ko-KR" sz="1000" dirty="0" smtClean="0"/>
                    </a:p>
                    <a:p>
                      <a:pPr algn="ctr" latinLnBrk="1"/>
                      <a:r>
                        <a:rPr lang="en-US" altLang="ko-KR" dirty="0" smtClean="0"/>
                        <a:t>:</a:t>
                      </a:r>
                      <a:r>
                        <a:rPr lang="ko-KR" altLang="en-US" dirty="0" smtClean="0"/>
                        <a:t>여러 가지 단백질구성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마그네슘</a:t>
                      </a:r>
                      <a:r>
                        <a:rPr lang="en-US" altLang="ko-KR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rgbClr val="FF0000"/>
                          </a:solidFill>
                        </a:rPr>
                        <a:t>칼슘</a:t>
                      </a:r>
                      <a:r>
                        <a:rPr lang="en-US" altLang="ko-KR" dirty="0" smtClean="0"/>
                        <a:t>)</a:t>
                      </a:r>
                    </a:p>
                    <a:p>
                      <a:pPr algn="ctr" latinLnBrk="1"/>
                      <a:endParaRPr lang="ko-KR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800" dirty="0" smtClean="0"/>
                    </a:p>
                    <a:p>
                      <a:pPr algn="ctr" latinLnBrk="1"/>
                      <a:r>
                        <a:rPr lang="ko-KR" altLang="en-US" sz="1800" dirty="0" smtClean="0"/>
                        <a:t>두 가지 합성 고분자물질 이용</a:t>
                      </a:r>
                      <a:r>
                        <a:rPr lang="en-US" altLang="ko-KR" sz="1800" dirty="0" smtClean="0"/>
                        <a:t> </a:t>
                      </a:r>
                      <a:endParaRPr lang="ko-KR" altLang="en-US" dirty="0"/>
                    </a:p>
                  </a:txBody>
                  <a:tcPr/>
                </a:tc>
              </a:tr>
              <a:tr h="1615440">
                <a:tc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원리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 smtClean="0"/>
                    </a:p>
                    <a:p>
                      <a:pPr algn="ctr" latinLnBrk="1"/>
                      <a:r>
                        <a:rPr lang="ko-KR" altLang="en-US" sz="1800" dirty="0" smtClean="0"/>
                        <a:t>단백질</a:t>
                      </a:r>
                      <a:r>
                        <a:rPr lang="en-US" altLang="ko-KR" sz="1800" dirty="0" smtClean="0"/>
                        <a:t>pH</a:t>
                      </a:r>
                      <a:r>
                        <a:rPr lang="ko-KR" altLang="en-US" sz="1800" dirty="0" smtClean="0"/>
                        <a:t> </a:t>
                      </a:r>
                      <a:r>
                        <a:rPr lang="en-US" altLang="ko-KR" sz="1800" dirty="0" smtClean="0"/>
                        <a:t>5(</a:t>
                      </a:r>
                      <a:r>
                        <a:rPr lang="ko-KR" altLang="en-US" sz="1800" dirty="0" smtClean="0"/>
                        <a:t>약한 산성</a:t>
                      </a:r>
                      <a:r>
                        <a:rPr lang="en-US" altLang="ko-KR" sz="1800" dirty="0" smtClean="0"/>
                        <a:t>), </a:t>
                      </a:r>
                      <a:r>
                        <a:rPr lang="ko-KR" altLang="en-US" sz="1800" dirty="0" smtClean="0"/>
                        <a:t>액체 상태</a:t>
                      </a:r>
                      <a:endParaRPr lang="en-US" altLang="ko-KR" sz="1800" dirty="0" smtClean="0"/>
                    </a:p>
                    <a:p>
                      <a:pPr algn="ctr" latinLnBrk="1"/>
                      <a:endParaRPr lang="en-US" altLang="ko-KR" sz="1000" dirty="0" smtClean="0"/>
                    </a:p>
                    <a:p>
                      <a:pPr algn="ctr" latinLnBrk="1"/>
                      <a:r>
                        <a:rPr lang="ko-KR" altLang="en-US" sz="1800" dirty="0" smtClean="0"/>
                        <a:t>→ 바닷물</a:t>
                      </a:r>
                      <a:r>
                        <a:rPr lang="en-US" altLang="ko-KR" sz="1800" dirty="0" smtClean="0"/>
                        <a:t>pH</a:t>
                      </a:r>
                      <a:r>
                        <a:rPr lang="ko-KR" altLang="en-US" sz="1800" dirty="0" smtClean="0"/>
                        <a:t> </a:t>
                      </a:r>
                      <a:r>
                        <a:rPr lang="en-US" altLang="ko-KR" sz="1800" dirty="0" smtClean="0"/>
                        <a:t>8.2(</a:t>
                      </a:r>
                      <a:r>
                        <a:rPr lang="ko-KR" altLang="en-US" sz="1800" dirty="0" smtClean="0"/>
                        <a:t>알칼리성</a:t>
                      </a:r>
                      <a:r>
                        <a:rPr lang="en-US" altLang="ko-KR" sz="1800" dirty="0" smtClean="0"/>
                        <a:t>)</a:t>
                      </a:r>
                      <a:r>
                        <a:rPr lang="en-US" altLang="ko-KR" sz="1800" baseline="0" dirty="0" smtClean="0"/>
                        <a:t> </a:t>
                      </a:r>
                      <a:r>
                        <a:rPr lang="ko-KR" altLang="en-US" sz="1800" baseline="0" dirty="0" smtClean="0"/>
                        <a:t>만남</a:t>
                      </a:r>
                      <a:endParaRPr lang="en-US" altLang="ko-KR" sz="1800" baseline="0" dirty="0" smtClean="0"/>
                    </a:p>
                    <a:p>
                      <a:pPr algn="ctr" latinLnBrk="1"/>
                      <a:r>
                        <a:rPr lang="ko-KR" altLang="en-US" sz="1800" baseline="0" dirty="0" smtClean="0"/>
                        <a:t> </a:t>
                      </a:r>
                      <a:endParaRPr lang="en-US" altLang="ko-KR" sz="1800" baseline="0" dirty="0" smtClean="0"/>
                    </a:p>
                    <a:p>
                      <a:pPr algn="ctr" latinLnBrk="1"/>
                      <a:r>
                        <a:rPr lang="ko-KR" altLang="en-US" sz="1800" baseline="0" dirty="0" smtClean="0"/>
                        <a:t>▶</a:t>
                      </a:r>
                      <a:r>
                        <a:rPr lang="ko-KR" altLang="en-US" sz="1800" dirty="0" smtClean="0"/>
                        <a:t> </a:t>
                      </a:r>
                      <a:r>
                        <a:rPr lang="en-US" altLang="ko-KR" sz="1800" dirty="0" smtClean="0"/>
                        <a:t>30</a:t>
                      </a:r>
                      <a:r>
                        <a:rPr lang="ko-KR" altLang="en-US" sz="1800" dirty="0" smtClean="0"/>
                        <a:t>초 내에 굳음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ko-KR" sz="1000" dirty="0" smtClean="0"/>
                    </a:p>
                    <a:p>
                      <a:pPr algn="ctr">
                        <a:buNone/>
                      </a:pPr>
                      <a:r>
                        <a:rPr lang="ko-KR" altLang="en-US" sz="1800" dirty="0" smtClean="0"/>
                        <a:t>상온에서는 액체 상태</a:t>
                      </a:r>
                      <a:endParaRPr lang="en-US" altLang="ko-KR" sz="1800" dirty="0" smtClean="0"/>
                    </a:p>
                    <a:p>
                      <a:pPr algn="ctr">
                        <a:buNone/>
                      </a:pPr>
                      <a:endParaRPr lang="en-US" altLang="ko-KR" sz="1000" dirty="0" smtClean="0"/>
                    </a:p>
                    <a:p>
                      <a:pPr algn="ctr">
                        <a:buNone/>
                      </a:pPr>
                      <a:r>
                        <a:rPr lang="ko-KR" altLang="en-US" sz="1800" dirty="0" smtClean="0"/>
                        <a:t>→ 몸 안으로 들어감 </a:t>
                      </a:r>
                      <a:endParaRPr lang="en-US" altLang="ko-KR" sz="1800" dirty="0" smtClean="0"/>
                    </a:p>
                    <a:p>
                      <a:pPr algn="ctr">
                        <a:buNone/>
                      </a:pPr>
                      <a:r>
                        <a:rPr lang="ko-KR" altLang="en-US" sz="1800" dirty="0" smtClean="0"/>
                        <a:t>                                                 </a:t>
                      </a:r>
                      <a:r>
                        <a:rPr lang="ko-KR" altLang="en-US" sz="1800" baseline="0" dirty="0" smtClean="0"/>
                        <a:t>▶ </a:t>
                      </a:r>
                      <a:r>
                        <a:rPr lang="ko-KR" altLang="en-US" sz="1800" dirty="0" smtClean="0"/>
                        <a:t>체온으로 굳음</a:t>
                      </a:r>
                    </a:p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</a:tr>
              <a:tr h="127424">
                <a:tc rowSpan="2">
                  <a:txBody>
                    <a:bodyPr/>
                    <a:lstStyle/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공통점</a:t>
                      </a:r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 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ko-KR" altLang="en-US" dirty="0" smtClean="0"/>
                        <a:t>강력한 전기적 결합</a:t>
                      </a:r>
                      <a:r>
                        <a:rPr lang="en-US" altLang="ko-KR" dirty="0" smtClean="0"/>
                        <a:t>( +,-</a:t>
                      </a:r>
                      <a:r>
                        <a:rPr lang="en-US" altLang="ko-KR" baseline="0" dirty="0" smtClean="0"/>
                        <a:t> </a:t>
                      </a:r>
                      <a:r>
                        <a:rPr lang="ko-KR" altLang="en-US" baseline="0" dirty="0" smtClean="0"/>
                        <a:t>전기적 성질 가짐</a:t>
                      </a:r>
                      <a:r>
                        <a:rPr lang="en-US" altLang="ko-KR" baseline="0" dirty="0" smtClean="0"/>
                        <a:t>)</a:t>
                      </a:r>
                    </a:p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27424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8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dirty="0" smtClean="0"/>
                        <a:t>수술현장과 </a:t>
                      </a:r>
                      <a:r>
                        <a:rPr lang="ko-KR" altLang="en-US" sz="1800" dirty="0" smtClean="0"/>
                        <a:t> 갯지렁이 </a:t>
                      </a:r>
                      <a:r>
                        <a:rPr lang="ko-KR" altLang="en-US" sz="1800" dirty="0" smtClean="0"/>
                        <a:t>집을 짓는 환경 </a:t>
                      </a:r>
                      <a:r>
                        <a:rPr lang="en-US" altLang="ko-KR" sz="1800" dirty="0" smtClean="0"/>
                        <a:t>“</a:t>
                      </a:r>
                      <a:r>
                        <a:rPr lang="ko-KR" altLang="en-US" sz="1800" dirty="0" smtClean="0">
                          <a:solidFill>
                            <a:srgbClr val="FF0000"/>
                          </a:solidFill>
                        </a:rPr>
                        <a:t>물에 젖은 상태</a:t>
                      </a:r>
                      <a:r>
                        <a:rPr lang="en-US" altLang="ko-KR" sz="1800" dirty="0" smtClean="0"/>
                        <a:t>”</a:t>
                      </a:r>
                    </a:p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/>
              <a:t>갯</a:t>
            </a:r>
            <a:r>
              <a:rPr lang="ko-KR" altLang="en-US" dirty="0" smtClean="0"/>
              <a:t> 지렁이 모방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장점</a:t>
            </a:r>
            <a:endParaRPr lang="en-US" altLang="ko-KR" dirty="0" smtClean="0"/>
          </a:p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인체 무해</a:t>
            </a:r>
            <a:endParaRPr lang="en-US" altLang="ko-KR" sz="2400" dirty="0" smtClean="0"/>
          </a:p>
          <a:p>
            <a:r>
              <a:rPr lang="ko-KR" altLang="en-US" sz="2400" dirty="0" smtClean="0"/>
              <a:t>뼈 굳고 시간 지나면 자연적 분해</a:t>
            </a:r>
            <a:endParaRPr lang="en-US" altLang="ko-KR" sz="2400" dirty="0" smtClean="0"/>
          </a:p>
          <a:p>
            <a:r>
              <a:rPr lang="ko-KR" altLang="en-US" sz="2400" dirty="0" smtClean="0"/>
              <a:t>접착력 </a:t>
            </a:r>
            <a:r>
              <a:rPr lang="en-US" altLang="ko-KR" sz="2400" dirty="0" smtClean="0"/>
              <a:t>- </a:t>
            </a:r>
            <a:r>
              <a:rPr lang="ko-KR" altLang="en-US" sz="2400" dirty="0" smtClean="0"/>
              <a:t>갯지렁이 분비물보다 </a:t>
            </a:r>
            <a:r>
              <a:rPr lang="en-US" altLang="ko-KR" sz="2400" dirty="0" smtClean="0"/>
              <a:t>2</a:t>
            </a:r>
            <a:r>
              <a:rPr lang="ko-KR" altLang="en-US" sz="2400" dirty="0" smtClean="0"/>
              <a:t>배 ↑</a:t>
            </a:r>
            <a:endParaRPr lang="en-US" altLang="ko-KR" sz="2400" dirty="0" smtClean="0"/>
          </a:p>
          <a:p>
            <a:r>
              <a:rPr lang="en-US" altLang="ko-KR" sz="2400" dirty="0" smtClean="0"/>
              <a:t>pH, </a:t>
            </a:r>
            <a:r>
              <a:rPr lang="ko-KR" altLang="en-US" sz="2400" dirty="0" smtClean="0"/>
              <a:t>온도변화로도 접착제 굳어짐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</a:t>
            </a:r>
          </a:p>
          <a:p>
            <a:pPr>
              <a:buNone/>
            </a:pPr>
            <a:r>
              <a:rPr lang="ko-KR" altLang="en-US" sz="2400" dirty="0" smtClean="0"/>
              <a:t>즉</a:t>
            </a:r>
            <a:r>
              <a:rPr lang="en-US" altLang="ko-KR" sz="2400" dirty="0" smtClean="0"/>
              <a:t>,</a:t>
            </a:r>
            <a:r>
              <a:rPr lang="ko-KR" altLang="en-US" sz="2400" dirty="0" smtClean="0"/>
              <a:t>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    상온에서는 액체 상태로 있다가 몸 안에 들어가면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                                                     체온으로 굳음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개구리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158" y="1714488"/>
            <a:ext cx="8429684" cy="4525963"/>
          </a:xfrm>
        </p:spPr>
        <p:txBody>
          <a:bodyPr>
            <a:normAutofit fontScale="70000" lnSpcReduction="20000"/>
          </a:bodyPr>
          <a:lstStyle/>
          <a:p>
            <a:r>
              <a:rPr lang="ko-KR" altLang="en-US" dirty="0" smtClean="0"/>
              <a:t>개구리 피부에서 분비되는 끈적거리는 물질이용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→ 인간의 손상된 무릎 연골을 접합 가능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의료용 접착제 개발</a:t>
            </a:r>
            <a:r>
              <a:rPr lang="en-US" altLang="ko-KR" dirty="0" smtClean="0"/>
              <a:t>” </a:t>
            </a:r>
          </a:p>
          <a:p>
            <a:endParaRPr lang="en-US" altLang="ko-KR" sz="1300" dirty="0" smtClean="0"/>
          </a:p>
          <a:p>
            <a:r>
              <a:rPr lang="ko-KR" altLang="en-US" dirty="0" smtClean="0"/>
              <a:t>땅굴생활 → 폭우 → 지상으로 나옴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끈적거리는 점액질 피부에서 분비</a:t>
            </a:r>
            <a:r>
              <a:rPr lang="en-US" altLang="ko-KR" dirty="0" smtClean="0"/>
              <a:t>(</a:t>
            </a:r>
            <a:r>
              <a:rPr lang="ko-KR" altLang="en-US" dirty="0" smtClean="0"/>
              <a:t>곤충공격방어</a:t>
            </a:r>
            <a:r>
              <a:rPr lang="en-US" altLang="ko-KR" dirty="0" smtClean="0"/>
              <a:t>)</a:t>
            </a:r>
          </a:p>
          <a:p>
            <a:pPr>
              <a:buNone/>
            </a:pPr>
            <a:endParaRPr lang="en-US" altLang="ko-KR" sz="1300" dirty="0" smtClean="0"/>
          </a:p>
          <a:p>
            <a:r>
              <a:rPr lang="ko-KR" altLang="en-US" dirty="0" smtClean="0"/>
              <a:t>땅굴 파고 사는 개구리 두 종류에서 이 같은 물질을 발견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en-US" altLang="ko-KR" dirty="0" smtClean="0"/>
              <a:t>    10</a:t>
            </a:r>
            <a:r>
              <a:rPr lang="ko-KR" altLang="en-US" dirty="0" smtClean="0"/>
              <a:t>마리 실험 </a:t>
            </a:r>
            <a:r>
              <a:rPr lang="en-US" altLang="ko-KR" dirty="0" smtClean="0"/>
              <a:t>- </a:t>
            </a:r>
            <a:r>
              <a:rPr lang="ko-KR" altLang="en-US" dirty="0" smtClean="0"/>
              <a:t>무릎연골 접합 효과 확인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sz="2300" dirty="0" smtClean="0"/>
          </a:p>
          <a:p>
            <a:pPr>
              <a:buNone/>
            </a:pPr>
            <a:r>
              <a:rPr lang="ko-KR" altLang="en-US" sz="4600" dirty="0" smtClean="0"/>
              <a:t>장점</a:t>
            </a:r>
            <a:endParaRPr lang="en-US" altLang="ko-KR" sz="4600" dirty="0" smtClean="0"/>
          </a:p>
          <a:p>
            <a:pPr>
              <a:buNone/>
            </a:pPr>
            <a:endParaRPr lang="en-US" altLang="ko-KR" sz="1100" dirty="0" smtClean="0"/>
          </a:p>
          <a:p>
            <a:r>
              <a:rPr lang="ko-KR" altLang="en-US" dirty="0" smtClean="0"/>
              <a:t>물질이 독성</a:t>
            </a:r>
            <a:r>
              <a:rPr lang="en-US" altLang="ko-KR" dirty="0" smtClean="0"/>
              <a:t>X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r>
              <a:rPr lang="ko-KR" altLang="en-US" dirty="0" smtClean="0"/>
              <a:t>금방 굳어짐</a:t>
            </a:r>
            <a:endParaRPr lang="en-US" altLang="ko-KR" dirty="0" smtClean="0"/>
          </a:p>
          <a:p>
            <a:r>
              <a:rPr lang="ko-KR" altLang="en-US" dirty="0" smtClean="0"/>
              <a:t>수분이 있는 곳에서도 접착이 잘됨</a:t>
            </a:r>
            <a:endParaRPr lang="en-US" altLang="ko-KR" dirty="0" smtClean="0"/>
          </a:p>
        </p:txBody>
      </p:sp>
      <p:pic>
        <p:nvPicPr>
          <p:cNvPr id="31746" name="Picture 2" descr="http://news.joins.com/component/htmlphoto_mmdata/200903/htm_2009030600572410001010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00760" y="4071942"/>
            <a:ext cx="2214578" cy="2179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altLang="ko-KR" sz="4300" dirty="0" smtClean="0"/>
          </a:p>
          <a:p>
            <a:pPr algn="ctr">
              <a:buNone/>
            </a:pPr>
            <a:r>
              <a:rPr lang="ko-KR" altLang="en-US" sz="4300" dirty="0" smtClean="0"/>
              <a:t>실제 사용 중인 접착제</a:t>
            </a:r>
            <a:endParaRPr lang="en-US" altLang="ko-KR" sz="4300" dirty="0" smtClean="0"/>
          </a:p>
          <a:p>
            <a:pPr algn="ctr">
              <a:buNone/>
            </a:pPr>
            <a:r>
              <a:rPr lang="en-US" altLang="ko-KR" sz="4300" dirty="0" smtClean="0"/>
              <a:t>- </a:t>
            </a:r>
            <a:r>
              <a:rPr lang="ko-KR" altLang="en-US" sz="4300" dirty="0" smtClean="0"/>
              <a:t>더마 본드</a:t>
            </a:r>
            <a:endParaRPr lang="en-US" altLang="ko-KR" sz="4300" dirty="0" smtClean="0"/>
          </a:p>
          <a:p>
            <a:pPr>
              <a:buNone/>
            </a:pPr>
            <a:endParaRPr lang="en-US" altLang="ko-KR" sz="6000" dirty="0" smtClean="0"/>
          </a:p>
          <a:p>
            <a:pPr>
              <a:buNone/>
            </a:pPr>
            <a:r>
              <a:rPr lang="en-US" altLang="ko-KR" sz="3500" dirty="0" smtClean="0"/>
              <a:t>              ” </a:t>
            </a:r>
            <a:r>
              <a:rPr lang="ko-KR" altLang="en-US" sz="3500" dirty="0" err="1" smtClean="0"/>
              <a:t>한국존슨앤드존슨메디컬</a:t>
            </a:r>
            <a:r>
              <a:rPr lang="ko-KR" altLang="en-US" sz="3500" dirty="0" smtClean="0"/>
              <a:t>㈜</a:t>
            </a:r>
            <a:r>
              <a:rPr lang="en-US" altLang="ko-KR" sz="3500" dirty="0" smtClean="0"/>
              <a:t>”</a:t>
            </a:r>
            <a:r>
              <a:rPr lang="ko-KR" altLang="en-US" sz="3500" dirty="0" smtClean="0"/>
              <a:t> </a:t>
            </a:r>
            <a:endParaRPr lang="en-US" altLang="ko-KR" sz="3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ko-KR" altLang="en-US" dirty="0" err="1" smtClean="0"/>
              <a:t>더마본드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00562" y="1617681"/>
            <a:ext cx="4186238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en-US" altLang="ko-KR" sz="1900" dirty="0" smtClean="0"/>
          </a:p>
          <a:p>
            <a:r>
              <a:rPr lang="ko-KR" altLang="en-US" dirty="0" smtClean="0"/>
              <a:t> 피부상처 꿰매지 않고 바르면서 치유하는       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</a:t>
            </a:r>
            <a:r>
              <a:rPr lang="ko-KR" altLang="en-US" dirty="0" smtClean="0">
                <a:solidFill>
                  <a:srgbClr val="FF0000"/>
                </a:solidFill>
              </a:rPr>
              <a:t>피부봉합용 액상접착제 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endParaRPr lang="en-US" altLang="ko-KR" sz="1900" dirty="0" smtClean="0"/>
          </a:p>
          <a:p>
            <a:r>
              <a:rPr lang="en-US" altLang="ko-KR" dirty="0" smtClean="0"/>
              <a:t>1998</a:t>
            </a:r>
            <a:r>
              <a:rPr lang="ko-KR" altLang="en-US" dirty="0" smtClean="0"/>
              <a:t>년 미국식품의약국</a:t>
            </a:r>
            <a:r>
              <a:rPr lang="en-US" altLang="ko-KR" dirty="0" smtClean="0"/>
              <a:t>(FDA)</a:t>
            </a:r>
            <a:r>
              <a:rPr lang="ko-KR" altLang="en-US" dirty="0" smtClean="0"/>
              <a:t>의 승인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</a:t>
            </a:r>
            <a:r>
              <a:rPr lang="ko-KR" altLang="en-US" dirty="0" smtClean="0">
                <a:solidFill>
                  <a:srgbClr val="FF0000"/>
                </a:solidFill>
              </a:rPr>
              <a:t>최초 및 유일의 피부봉합용 액상접착제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1700" dirty="0" smtClean="0"/>
          </a:p>
          <a:p>
            <a:r>
              <a:rPr lang="ko-KR" altLang="en-US" dirty="0" smtClean="0"/>
              <a:t>사용이 편리한 </a:t>
            </a:r>
            <a:r>
              <a:rPr lang="ko-KR" altLang="en-US" dirty="0" err="1" smtClean="0"/>
              <a:t>앰풀</a:t>
            </a:r>
            <a:r>
              <a:rPr lang="ko-KR" altLang="en-US" dirty="0" smtClean="0"/>
              <a:t> 형태</a:t>
            </a:r>
            <a:endParaRPr lang="en-US" altLang="ko-KR" dirty="0" smtClean="0"/>
          </a:p>
          <a:p>
            <a:endParaRPr lang="en-US" altLang="ko-KR" sz="1700" dirty="0" smtClean="0"/>
          </a:p>
          <a:p>
            <a:r>
              <a:rPr lang="ko-KR" altLang="en-US" dirty="0" smtClean="0"/>
              <a:t>전신 피부 상처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각종 외과수술 후 사용 </a:t>
            </a:r>
            <a:endParaRPr lang="en-US" altLang="ko-KR" dirty="0" smtClean="0"/>
          </a:p>
          <a:p>
            <a:endParaRPr lang="en-US" altLang="ko-KR" sz="1700" dirty="0" smtClean="0"/>
          </a:p>
          <a:p>
            <a:r>
              <a:rPr lang="ko-KR" altLang="en-US" dirty="0" smtClean="0"/>
              <a:t>피부 접촉 시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2</a:t>
            </a:r>
            <a:r>
              <a:rPr lang="ko-KR" altLang="en-US" dirty="0" smtClean="0">
                <a:solidFill>
                  <a:srgbClr val="FF0000"/>
                </a:solidFill>
              </a:rPr>
              <a:t>분</a:t>
            </a:r>
            <a:r>
              <a:rPr lang="en-US" altLang="ko-KR" dirty="0" smtClean="0">
                <a:solidFill>
                  <a:srgbClr val="FF0000"/>
                </a:solidFill>
              </a:rPr>
              <a:t>30</a:t>
            </a:r>
            <a:r>
              <a:rPr lang="ko-KR" altLang="en-US" dirty="0" smtClean="0">
                <a:solidFill>
                  <a:srgbClr val="FF0000"/>
                </a:solidFill>
              </a:rPr>
              <a:t>초 안 강력하고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dirty="0" smtClean="0">
                <a:solidFill>
                  <a:srgbClr val="FF0000"/>
                </a:solidFill>
              </a:rPr>
              <a:t>     </a:t>
            </a:r>
            <a:r>
              <a:rPr lang="ko-KR" altLang="en-US" dirty="0" smtClean="0">
                <a:solidFill>
                  <a:srgbClr val="FF0000"/>
                </a:solidFill>
              </a:rPr>
              <a:t>유연성이 있는 </a:t>
            </a:r>
            <a:r>
              <a:rPr lang="ko-KR" altLang="en-US" dirty="0" err="1" smtClean="0">
                <a:solidFill>
                  <a:srgbClr val="FF0000"/>
                </a:solidFill>
              </a:rPr>
              <a:t>투명막</a:t>
            </a:r>
            <a:r>
              <a:rPr lang="ko-KR" altLang="en-US" dirty="0" smtClean="0">
                <a:solidFill>
                  <a:srgbClr val="FF0000"/>
                </a:solidFill>
              </a:rPr>
              <a:t> 형성</a:t>
            </a:r>
            <a:r>
              <a:rPr lang="en-US" altLang="ko-KR" dirty="0" smtClean="0"/>
              <a:t>,</a:t>
            </a:r>
            <a:r>
              <a:rPr lang="ko-KR" altLang="en-US" dirty="0" smtClean="0"/>
              <a:t> 상처 보호</a:t>
            </a:r>
            <a:endParaRPr lang="en-US" altLang="ko-KR" dirty="0" smtClean="0"/>
          </a:p>
          <a:p>
            <a:pPr>
              <a:buNone/>
            </a:pPr>
            <a:endParaRPr lang="en-US" altLang="ko-KR" sz="2000" dirty="0" smtClean="0"/>
          </a:p>
          <a:p>
            <a:r>
              <a:rPr lang="ko-KR" altLang="en-US" dirty="0" smtClean="0"/>
              <a:t>적용 후</a:t>
            </a:r>
            <a:r>
              <a:rPr lang="ko-KR" altLang="en-US" dirty="0" smtClean="0">
                <a:solidFill>
                  <a:srgbClr val="FF000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5∼10</a:t>
            </a:r>
            <a:r>
              <a:rPr lang="ko-KR" altLang="en-US" dirty="0" smtClean="0">
                <a:solidFill>
                  <a:srgbClr val="FF0000"/>
                </a:solidFill>
              </a:rPr>
              <a:t>일 지나 새살 돋음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dirty="0" smtClean="0"/>
              <a:t>      </a:t>
            </a:r>
            <a:r>
              <a:rPr lang="ko-KR" altLang="en-US" dirty="0" smtClean="0"/>
              <a:t>→ 자연적으로 없어짐</a:t>
            </a:r>
            <a:r>
              <a:rPr lang="en-US" altLang="ko-KR" dirty="0" smtClean="0"/>
              <a:t>  </a:t>
            </a:r>
          </a:p>
          <a:p>
            <a:pPr>
              <a:buNone/>
            </a:pPr>
            <a:endParaRPr lang="en-US" altLang="ko-KR" sz="2000" dirty="0" smtClean="0"/>
          </a:p>
          <a:p>
            <a:r>
              <a:rPr lang="ko-KR" altLang="en-US" dirty="0" smtClean="0"/>
              <a:t>적용 후 하루 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가벼운 샤워 가능</a:t>
            </a:r>
            <a:endParaRPr lang="en-US" altLang="ko-KR" dirty="0" smtClean="0"/>
          </a:p>
          <a:p>
            <a:pPr>
              <a:buNone/>
            </a:pPr>
            <a:endParaRPr lang="en-US" altLang="ko-KR" sz="2000" dirty="0" smtClean="0"/>
          </a:p>
          <a:p>
            <a:r>
              <a:rPr lang="ko-KR" altLang="en-US" dirty="0" smtClean="0">
                <a:solidFill>
                  <a:srgbClr val="FF0000"/>
                </a:solidFill>
              </a:rPr>
              <a:t>심리적 안정감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ko-KR" dirty="0" smtClean="0"/>
              <a:t>                  </a:t>
            </a:r>
            <a:r>
              <a:rPr lang="ko-KR" altLang="en-US" dirty="0" smtClean="0"/>
              <a:t> 특히 어린이 환자에게 효과적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1933"/>
            <a:ext cx="3857652" cy="30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452945"/>
            <a:ext cx="3857652" cy="18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5" y="428604"/>
            <a:ext cx="3929091" cy="2928958"/>
          </a:xfrm>
          <a:prstGeom prst="rect">
            <a:avLst/>
          </a:prstGeom>
        </p:spPr>
      </p:pic>
      <p:grpSp>
        <p:nvGrpSpPr>
          <p:cNvPr id="2" name="그룹 21"/>
          <p:cNvGrpSpPr/>
          <p:nvPr/>
        </p:nvGrpSpPr>
        <p:grpSpPr>
          <a:xfrm>
            <a:off x="4643438" y="428604"/>
            <a:ext cx="4000528" cy="2928958"/>
            <a:chOff x="4643438" y="428604"/>
            <a:chExt cx="4000528" cy="2928958"/>
          </a:xfrm>
        </p:grpSpPr>
        <p:pic>
          <p:nvPicPr>
            <p:cNvPr id="15" name="그림 14" descr="2.bmp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3438" y="428604"/>
              <a:ext cx="4000528" cy="2928958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786314" y="571480"/>
              <a:ext cx="2500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err="1" smtClean="0">
                  <a:solidFill>
                    <a:schemeClr val="bg1"/>
                  </a:solidFill>
                </a:rPr>
                <a:t>파란색부분돌림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그룹 23"/>
          <p:cNvGrpSpPr/>
          <p:nvPr/>
        </p:nvGrpSpPr>
        <p:grpSpPr>
          <a:xfrm>
            <a:off x="428596" y="3571876"/>
            <a:ext cx="3929090" cy="2840790"/>
            <a:chOff x="428596" y="3571876"/>
            <a:chExt cx="3929090" cy="2840790"/>
          </a:xfrm>
        </p:grpSpPr>
        <p:pic>
          <p:nvPicPr>
            <p:cNvPr id="16" name="그림 15" descr="3.bmp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8596" y="3571876"/>
              <a:ext cx="3929090" cy="284079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57224" y="3714752"/>
              <a:ext cx="1785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err="1" smtClean="0">
                  <a:solidFill>
                    <a:schemeClr val="bg1"/>
                  </a:solidFill>
                </a:rPr>
                <a:t>흰색부분돌림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그룹 22"/>
          <p:cNvGrpSpPr/>
          <p:nvPr/>
        </p:nvGrpSpPr>
        <p:grpSpPr>
          <a:xfrm>
            <a:off x="4643438" y="3571876"/>
            <a:ext cx="4000528" cy="2832280"/>
            <a:chOff x="4643438" y="3571876"/>
            <a:chExt cx="4000528" cy="2832280"/>
          </a:xfrm>
        </p:grpSpPr>
        <p:pic>
          <p:nvPicPr>
            <p:cNvPr id="17" name="그림 16" descr="4.bmp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3438" y="3571876"/>
              <a:ext cx="4000528" cy="283228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000760" y="3702610"/>
              <a:ext cx="7858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맞춤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6000760" y="4572008"/>
              <a:ext cx="857256" cy="571504"/>
            </a:xfrm>
            <a:prstGeom prst="rect">
              <a:avLst/>
            </a:prstGeom>
            <a:noFill/>
            <a:ln w="666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43108" y="2017463"/>
            <a:ext cx="50720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8000" dirty="0" err="1" smtClean="0"/>
              <a:t>더마본드</a:t>
            </a:r>
            <a:r>
              <a:rPr lang="ko-KR" altLang="en-US" sz="8000" dirty="0" smtClean="0"/>
              <a:t> 사용방법</a:t>
            </a:r>
            <a:endParaRPr lang="ko-KR" altLang="en-US" sz="8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5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428604"/>
            <a:ext cx="4027772" cy="2930400"/>
          </a:xfrm>
        </p:spPr>
      </p:pic>
      <p:pic>
        <p:nvPicPr>
          <p:cNvPr id="7" name="그림 6" descr="8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493107"/>
            <a:ext cx="4071966" cy="293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348" y="257174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chemeClr val="bg1"/>
                </a:solidFill>
              </a:rPr>
              <a:t>검은색버튼 누름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2" name="그룹 10"/>
          <p:cNvGrpSpPr/>
          <p:nvPr/>
        </p:nvGrpSpPr>
        <p:grpSpPr>
          <a:xfrm>
            <a:off x="4643438" y="428604"/>
            <a:ext cx="4094711" cy="2930400"/>
            <a:chOff x="4643438" y="428604"/>
            <a:chExt cx="4094711" cy="2930400"/>
          </a:xfrm>
        </p:grpSpPr>
        <p:pic>
          <p:nvPicPr>
            <p:cNvPr id="5" name="그림 4" descr="6.bmp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3438" y="428604"/>
              <a:ext cx="4094711" cy="29304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143504" y="2773916"/>
              <a:ext cx="3571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액 나옴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(</a:t>
              </a:r>
              <a:r>
                <a:rPr lang="ko-KR" altLang="en-US" dirty="0" smtClean="0">
                  <a:solidFill>
                    <a:schemeClr val="bg1"/>
                  </a:solidFill>
                </a:rPr>
                <a:t>아크릴 소재의 합성수지</a:t>
              </a:r>
              <a:r>
                <a:rPr lang="en-US" altLang="ko-KR" dirty="0" smtClean="0">
                  <a:solidFill>
                    <a:schemeClr val="bg1"/>
                  </a:solidFill>
                </a:rPr>
                <a:t>)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그룹 11"/>
          <p:cNvGrpSpPr/>
          <p:nvPr/>
        </p:nvGrpSpPr>
        <p:grpSpPr>
          <a:xfrm>
            <a:off x="357158" y="3500439"/>
            <a:ext cx="4000528" cy="2930400"/>
            <a:chOff x="357158" y="3500439"/>
            <a:chExt cx="4000528" cy="2930400"/>
          </a:xfrm>
        </p:grpSpPr>
        <p:pic>
          <p:nvPicPr>
            <p:cNvPr id="6" name="그림 5" descr="7.bmp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7158" y="3500439"/>
              <a:ext cx="4000528" cy="2930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28596" y="3643314"/>
              <a:ext cx="23574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solidFill>
                    <a:schemeClr val="bg1"/>
                  </a:solidFill>
                </a:rPr>
                <a:t>    치료부위에 바름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실제 사용 사례</a:t>
            </a:r>
            <a:endParaRPr lang="ko-KR" altLang="en-US" dirty="0"/>
          </a:p>
        </p:txBody>
      </p:sp>
      <p:grpSp>
        <p:nvGrpSpPr>
          <p:cNvPr id="3" name="그룹 7"/>
          <p:cNvGrpSpPr/>
          <p:nvPr/>
        </p:nvGrpSpPr>
        <p:grpSpPr>
          <a:xfrm>
            <a:off x="586196" y="2000240"/>
            <a:ext cx="8129208" cy="3859911"/>
            <a:chOff x="500034" y="2357430"/>
            <a:chExt cx="8129208" cy="3859911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0034" y="2357430"/>
              <a:ext cx="3761485" cy="3071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14876" y="2357430"/>
              <a:ext cx="3914366" cy="30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724004" y="5784195"/>
              <a:ext cx="121444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/>
                <a:t>사용 전</a:t>
              </a:r>
              <a:endParaRPr lang="ko-KR" altLang="en-US" sz="2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38846" y="5786454"/>
              <a:ext cx="17049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200" dirty="0" smtClean="0"/>
                <a:t>사용 후</a:t>
              </a:r>
              <a:endParaRPr lang="ko-KR" altLang="en-US" sz="2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의료용 점착＊접착제 기술개요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ko-KR" altLang="en-US" sz="4600" dirty="0" smtClean="0"/>
              <a:t>넓은 의미</a:t>
            </a:r>
            <a:endParaRPr lang="en-US" altLang="ko-KR" sz="4600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2800" dirty="0" smtClean="0"/>
              <a:t>의료용구의 </a:t>
            </a:r>
            <a:r>
              <a:rPr lang="ko-KR" altLang="en-US" sz="2800" dirty="0"/>
              <a:t>포장으로부터 외과용 </a:t>
            </a:r>
            <a:r>
              <a:rPr lang="ko-KR" altLang="en-US" sz="2800" dirty="0" smtClean="0"/>
              <a:t>접착 </a:t>
            </a:r>
            <a:r>
              <a:rPr lang="ko-KR" altLang="en-US" sz="2800" dirty="0"/>
              <a:t>및 </a:t>
            </a:r>
            <a:r>
              <a:rPr lang="ko-KR" altLang="en-US" sz="2800" dirty="0" smtClean="0"/>
              <a:t>지혈까지</a:t>
            </a:r>
            <a:endParaRPr lang="en-US" altLang="ko-KR" sz="2800" dirty="0" smtClean="0"/>
          </a:p>
          <a:p>
            <a:pPr>
              <a:buNone/>
            </a:pPr>
            <a:r>
              <a:rPr lang="en-US" altLang="ko-KR" sz="2800" dirty="0" smtClean="0"/>
              <a:t>“</a:t>
            </a:r>
            <a:r>
              <a:rPr lang="ko-KR" altLang="en-US" sz="2800" dirty="0" smtClean="0"/>
              <a:t>광범위한 분야</a:t>
            </a:r>
            <a:r>
              <a:rPr lang="en-US" altLang="ko-KR" sz="2800" dirty="0" smtClean="0"/>
              <a:t>”</a:t>
            </a:r>
            <a:r>
              <a:rPr lang="ko-KR" altLang="en-US" sz="2800" dirty="0" smtClean="0"/>
              <a:t>적용 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대표적인 점착 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반창고</a:t>
            </a:r>
            <a:r>
              <a:rPr lang="en-US" altLang="ko-KR" sz="2800" dirty="0" smtClean="0"/>
              <a:t>)</a:t>
            </a:r>
            <a:endParaRPr lang="ko-KR" altLang="en-US" sz="2800" dirty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4600" dirty="0" smtClean="0"/>
              <a:t>좁은 의미</a:t>
            </a:r>
            <a:endParaRPr lang="en-US" altLang="ko-KR" sz="4600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2800" dirty="0" smtClean="0"/>
              <a:t>의료분야에 사용하는 경우</a:t>
            </a:r>
            <a:endParaRPr lang="en-US" altLang="ko-KR" sz="2800" dirty="0"/>
          </a:p>
          <a:p>
            <a:pPr>
              <a:buNone/>
            </a:pPr>
            <a:r>
              <a:rPr lang="ko-KR" altLang="en-US" sz="2800" dirty="0" smtClean="0"/>
              <a:t> →  공업용 접착제와 상이한 기본 성능 요구</a:t>
            </a:r>
            <a:endParaRPr lang="en-US" altLang="ko-KR" sz="2800" dirty="0" smtClean="0"/>
          </a:p>
          <a:p>
            <a:endParaRPr lang="en-US" altLang="ko-KR" dirty="0"/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786182" y="2314580"/>
            <a:ext cx="4500594" cy="2471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sz="9600" dirty="0" smtClean="0"/>
              <a:t>E  N  D</a:t>
            </a:r>
            <a:endParaRPr lang="ko-KR" alt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참고문헌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89119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http://gift.kisti.re.kr/data/IAC/files/KISTI_200401_JHS_adhesive.pdf</a:t>
            </a:r>
          </a:p>
          <a:p>
            <a:pPr>
              <a:buNone/>
            </a:pPr>
            <a:r>
              <a:rPr lang="en-US" altLang="ko-KR" dirty="0" smtClean="0"/>
              <a:t>  (</a:t>
            </a:r>
            <a:r>
              <a:rPr lang="ko-KR" altLang="en-US" dirty="0" smtClean="0"/>
              <a:t>한국과학기술정보연구원</a:t>
            </a:r>
            <a:r>
              <a:rPr lang="en-US" altLang="ko-KR" dirty="0" smtClean="0"/>
              <a:t>)</a:t>
            </a:r>
          </a:p>
          <a:p>
            <a:r>
              <a:rPr lang="en-US" altLang="ko-KR" dirty="0" smtClean="0"/>
              <a:t>http://news.chosun.com/site/data/html_dir/2009/09/0 -</a:t>
            </a:r>
            <a:r>
              <a:rPr lang="ko-KR" altLang="en-US" dirty="0" err="1" smtClean="0"/>
              <a:t>구글</a:t>
            </a:r>
            <a:endParaRPr lang="en-US" altLang="ko-KR" dirty="0" smtClean="0"/>
          </a:p>
          <a:p>
            <a:r>
              <a:rPr lang="en-US" altLang="ko-KR" dirty="0" smtClean="0"/>
              <a:t>http://news.naver.com/main/read.nhn?mode=LSD&amp;mid=sec&amp;sid1=104&amp;oid=096&amp;aid=0000005197 2/2009090201721.html -</a:t>
            </a:r>
            <a:r>
              <a:rPr lang="ko-KR" altLang="en-US" dirty="0" err="1" smtClean="0"/>
              <a:t>구글</a:t>
            </a:r>
            <a:endParaRPr lang="en-US" altLang="ko-KR" dirty="0" smtClean="0"/>
          </a:p>
          <a:p>
            <a:r>
              <a:rPr lang="en-US" altLang="ko-KR" dirty="0" smtClean="0"/>
              <a:t>http://blog.naver.com/taejin7144?Redirect=Log&amp;logNo=100010177647 -</a:t>
            </a:r>
            <a:r>
              <a:rPr lang="ko-KR" altLang="en-US" dirty="0" err="1" smtClean="0"/>
              <a:t>구글</a:t>
            </a:r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피부에 직접 접촉하므로 생체적합성 요구</a:t>
            </a: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생체 내에서 사용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   → 접착이 본질적으로 체액과 혈액 중으로 흘러 들어 감  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/>
              <a:t> </a:t>
            </a:r>
            <a:r>
              <a:rPr lang="ko-KR" altLang="en-US" sz="2400" dirty="0" smtClean="0"/>
              <a:t>   → 엄격한 조건으로 생체가 직접 관여</a:t>
            </a:r>
            <a:endParaRPr lang="en-US" altLang="ko-KR" sz="2400" dirty="0" smtClean="0"/>
          </a:p>
          <a:p>
            <a:pPr>
              <a:buNone/>
            </a:pPr>
            <a:endParaRPr lang="en-US" altLang="ko-KR" sz="900" dirty="0"/>
          </a:p>
          <a:p>
            <a:pPr>
              <a:buNone/>
            </a:pPr>
            <a:r>
              <a:rPr lang="ko-KR" altLang="en-US" sz="2400" dirty="0" smtClean="0">
                <a:solidFill>
                  <a:srgbClr val="FF0000"/>
                </a:solidFill>
              </a:rPr>
              <a:t>                  ▶  독성과 위해성 </a:t>
            </a:r>
            <a:r>
              <a:rPr lang="en-US" altLang="ko-KR" sz="2400" dirty="0">
                <a:solidFill>
                  <a:srgbClr val="FF0000"/>
                </a:solidFill>
              </a:rPr>
              <a:t>×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의료용 점착＊접착제 기술개요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생체적합성과 </a:t>
            </a:r>
            <a:r>
              <a:rPr lang="ko-KR" altLang="en-US" sz="2400" dirty="0" err="1" smtClean="0"/>
              <a:t>생분해성</a:t>
            </a:r>
            <a:r>
              <a:rPr lang="ko-KR" altLang="en-US" sz="2400" dirty="0" smtClean="0"/>
              <a:t> 소재가 필요</a:t>
            </a: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r>
              <a:rPr lang="ko-KR" altLang="en-US" sz="2400" dirty="0" smtClean="0"/>
              <a:t>온화 한 조건하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순간접착 종결될 수 있는 용이성</a:t>
            </a:r>
            <a:endParaRPr lang="en-US" altLang="ko-KR" sz="2400" dirty="0" smtClean="0"/>
          </a:p>
          <a:p>
            <a:endParaRPr lang="en-US" altLang="ko-KR" sz="1100" dirty="0" smtClean="0"/>
          </a:p>
          <a:p>
            <a:pPr>
              <a:buNone/>
            </a:pPr>
            <a:r>
              <a:rPr lang="ko-KR" altLang="en-US" sz="2400" dirty="0" smtClean="0"/>
              <a:t>   생체조직을 강하게 결합하되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생체의 </a:t>
            </a:r>
            <a:r>
              <a:rPr lang="ko-KR" altLang="en-US" sz="2400" dirty="0" err="1" smtClean="0"/>
              <a:t>자기수복성</a:t>
            </a:r>
            <a:r>
              <a:rPr lang="ko-KR" altLang="en-US" sz="2400" dirty="0" smtClean="0"/>
              <a:t>  방해 </a:t>
            </a:r>
            <a:r>
              <a:rPr lang="en-US" altLang="ko-KR" sz="2400" dirty="0" smtClean="0"/>
              <a:t>X</a:t>
            </a:r>
          </a:p>
          <a:p>
            <a:pPr>
              <a:buNone/>
            </a:pPr>
            <a:r>
              <a:rPr lang="ko-KR" altLang="en-US" sz="2400" dirty="0" smtClean="0"/>
              <a:t>   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>
                <a:solidFill>
                  <a:srgbClr val="FF0000"/>
                </a:solidFill>
              </a:rPr>
              <a:t>    </a:t>
            </a:r>
            <a:r>
              <a:rPr lang="ko-KR" altLang="en-US" sz="2400" dirty="0" smtClean="0">
                <a:solidFill>
                  <a:srgbClr val="FF0000"/>
                </a:solidFill>
              </a:rPr>
              <a:t>→ 멸균 가능한 소재 선정 중요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ko-KR" altLang="en-US" sz="2400" dirty="0" smtClean="0"/>
          </a:p>
          <a:p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의료용 점착＊접착제 기술개요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57242" y="1760557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o-KR" altLang="en-US" sz="2200" dirty="0" smtClean="0"/>
              <a:t>일반적으로 의료용 접착제는</a:t>
            </a:r>
            <a:r>
              <a:rPr lang="en-US" altLang="ko-KR" sz="2200" dirty="0" smtClean="0"/>
              <a:t>!!!!!!!</a:t>
            </a:r>
          </a:p>
          <a:p>
            <a:pPr>
              <a:buNone/>
            </a:pPr>
            <a:endParaRPr lang="en-US" altLang="ko-KR" sz="1000" dirty="0" smtClean="0"/>
          </a:p>
          <a:p>
            <a:pPr>
              <a:buNone/>
            </a:pPr>
            <a:r>
              <a:rPr lang="ko-KR" altLang="en-US" sz="2000" dirty="0" smtClean="0"/>
              <a:t>피부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혈관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소화기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뇌신경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성형외과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정형외과 등의 여러 영역사용</a:t>
            </a:r>
            <a:endParaRPr lang="en-US" altLang="ko-KR" sz="2000" dirty="0" smtClean="0"/>
          </a:p>
          <a:p>
            <a:pPr>
              <a:buNone/>
            </a:pPr>
            <a:r>
              <a:rPr lang="ko-KR" altLang="en-US" sz="2000" dirty="0" smtClean="0"/>
              <a:t>하기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때문에</a:t>
            </a:r>
            <a:r>
              <a:rPr lang="en-US" altLang="ko-KR" sz="2000" dirty="0" smtClean="0"/>
              <a:t>  </a:t>
            </a:r>
            <a:r>
              <a:rPr lang="en-US" altLang="ko-KR" sz="2000" dirty="0" smtClean="0">
                <a:solidFill>
                  <a:srgbClr val="FF0000"/>
                </a:solidFill>
              </a:rPr>
              <a:t>1~5 </a:t>
            </a:r>
            <a:r>
              <a:rPr lang="ko-KR" altLang="en-US" sz="2000" dirty="0" smtClean="0">
                <a:solidFill>
                  <a:srgbClr val="FF0000"/>
                </a:solidFill>
              </a:rPr>
              <a:t>기능 </a:t>
            </a:r>
            <a:r>
              <a:rPr lang="ko-KR" altLang="en-US" sz="2000" dirty="0" smtClean="0"/>
              <a:t>요구</a:t>
            </a:r>
            <a:endParaRPr lang="en-US" altLang="ko-KR" sz="2000" dirty="0" smtClean="0"/>
          </a:p>
          <a:p>
            <a:pPr marL="457200" indent="-457200">
              <a:buNone/>
            </a:pPr>
            <a:endParaRPr lang="en-US" altLang="ko-KR" sz="2000" dirty="0" smtClean="0"/>
          </a:p>
          <a:p>
            <a:pPr marL="457200" indent="-457200">
              <a:buNone/>
            </a:pPr>
            <a:r>
              <a:rPr lang="en-US" altLang="ko-KR" sz="2000" dirty="0" smtClean="0"/>
              <a:t>1. </a:t>
            </a:r>
            <a:r>
              <a:rPr lang="ko-KR" altLang="en-US" sz="2000" dirty="0" smtClean="0"/>
              <a:t>물이 있는 경우도 상온</a:t>
            </a:r>
            <a:r>
              <a:rPr lang="en-US" altLang="ko-KR" sz="2000" dirty="0" smtClean="0"/>
              <a:t>, </a:t>
            </a:r>
            <a:r>
              <a:rPr lang="ko-KR" altLang="en-US" sz="2000" dirty="0" err="1" smtClean="0"/>
              <a:t>상압</a:t>
            </a:r>
            <a:r>
              <a:rPr lang="ko-KR" altLang="en-US" sz="2000" dirty="0" smtClean="0"/>
              <a:t> 빠르게 접착</a:t>
            </a:r>
            <a:endParaRPr lang="en-US" altLang="ko-KR" sz="2000" dirty="0" smtClean="0"/>
          </a:p>
          <a:p>
            <a:pPr marL="457200" indent="-457200">
              <a:buAutoNum type="arabicPeriod"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2. </a:t>
            </a:r>
            <a:r>
              <a:rPr lang="ko-KR" altLang="en-US" sz="2000" dirty="0" smtClean="0"/>
              <a:t>멸균 가능</a:t>
            </a:r>
            <a:r>
              <a:rPr lang="en-US" altLang="ko-KR" sz="2000" dirty="0" smtClean="0"/>
              <a:t>,</a:t>
            </a:r>
            <a:r>
              <a:rPr lang="ko-KR" altLang="en-US" sz="2000" dirty="0" smtClean="0"/>
              <a:t>  독성 </a:t>
            </a:r>
            <a:r>
              <a:rPr lang="en-US" altLang="ko-KR" sz="2000" dirty="0" smtClean="0"/>
              <a:t>X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3. </a:t>
            </a:r>
            <a:r>
              <a:rPr lang="ko-KR" altLang="en-US" sz="2000" dirty="0" err="1" smtClean="0"/>
              <a:t>창상면</a:t>
            </a:r>
            <a:r>
              <a:rPr lang="ko-KR" altLang="en-US" sz="2000" dirty="0" smtClean="0"/>
              <a:t> 밀착 → 충분한 기계적 물성 유지</a:t>
            </a:r>
            <a:endParaRPr lang="en-US" altLang="ko-KR" sz="2000" dirty="0" smtClean="0"/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4. </a:t>
            </a:r>
            <a:r>
              <a:rPr lang="ko-KR" altLang="en-US" sz="2000" dirty="0" err="1" smtClean="0"/>
              <a:t>생분해성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지혈효과 </a:t>
            </a:r>
            <a:r>
              <a:rPr lang="en-US" altLang="ko-KR" sz="2000" dirty="0" smtClean="0"/>
              <a:t>O</a:t>
            </a:r>
          </a:p>
          <a:p>
            <a:pPr>
              <a:buNone/>
            </a:pPr>
            <a:endParaRPr lang="en-US" altLang="ko-KR" sz="2000" dirty="0" smtClean="0"/>
          </a:p>
          <a:p>
            <a:pPr>
              <a:buNone/>
            </a:pPr>
            <a:r>
              <a:rPr lang="en-US" altLang="ko-KR" sz="2000" dirty="0" smtClean="0"/>
              <a:t>5. </a:t>
            </a:r>
            <a:r>
              <a:rPr lang="ko-KR" altLang="en-US" sz="2000" dirty="0" smtClean="0"/>
              <a:t>생체의 치유가 방해되지 </a:t>
            </a:r>
            <a:r>
              <a:rPr lang="en-US" altLang="ko-KR" sz="2000" dirty="0" smtClean="0"/>
              <a:t>X</a:t>
            </a:r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의료용 점착＊접착제 기술개요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sz="2400" b="1" dirty="0" smtClean="0"/>
              <a:t>과거</a:t>
            </a:r>
            <a:endParaRPr lang="en-US" altLang="ko-KR" sz="2400" b="1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봉합용 순간접착제</a:t>
            </a:r>
            <a:r>
              <a:rPr lang="en-US" altLang="ko-KR" sz="2400" dirty="0" smtClean="0"/>
              <a:t> </a:t>
            </a:r>
            <a:r>
              <a:rPr lang="en-US" altLang="ko-KR" sz="2400" dirty="0" smtClean="0">
                <a:solidFill>
                  <a:srgbClr val="FF0000"/>
                </a:solidFill>
              </a:rPr>
              <a:t>“</a:t>
            </a:r>
            <a:r>
              <a:rPr lang="ko-KR" altLang="en-US" sz="2400" dirty="0" err="1" smtClean="0">
                <a:solidFill>
                  <a:srgbClr val="FF0000"/>
                </a:solidFill>
              </a:rPr>
              <a:t>시아노아크릴레이트</a:t>
            </a:r>
            <a:r>
              <a:rPr lang="en-US" altLang="ko-KR" sz="2400" dirty="0" smtClean="0">
                <a:solidFill>
                  <a:srgbClr val="FF0000"/>
                </a:solidFill>
              </a:rPr>
              <a:t>”</a:t>
            </a:r>
            <a:r>
              <a:rPr lang="ko-KR" altLang="en-US" sz="2400" dirty="0" smtClean="0"/>
              <a:t>개발된 당시 </a:t>
            </a:r>
            <a:endParaRPr lang="en-US" altLang="ko-KR" sz="2400" dirty="0" smtClean="0"/>
          </a:p>
          <a:p>
            <a:pPr>
              <a:buNone/>
            </a:pPr>
            <a:endParaRPr lang="en-US" altLang="ko-KR" sz="900" dirty="0" smtClean="0"/>
          </a:p>
          <a:p>
            <a:pPr>
              <a:buNone/>
            </a:pPr>
            <a:r>
              <a:rPr lang="ko-KR" altLang="en-US" sz="2400" dirty="0" smtClean="0"/>
              <a:t> ▶</a:t>
            </a:r>
            <a:r>
              <a:rPr lang="ko-KR" altLang="en-US" sz="2400" dirty="0" err="1" smtClean="0"/>
              <a:t>메틸</a:t>
            </a:r>
            <a:r>
              <a:rPr lang="ko-KR" altLang="en-US" sz="2400" dirty="0" smtClean="0"/>
              <a:t> </a:t>
            </a:r>
            <a:r>
              <a:rPr lang="en-US" altLang="ko-KR" sz="2400" dirty="0" smtClean="0"/>
              <a:t>2-</a:t>
            </a:r>
            <a:r>
              <a:rPr lang="ko-KR" altLang="en-US" sz="2400" dirty="0" err="1" smtClean="0"/>
              <a:t>시아노아크릴레이트로</a:t>
            </a:r>
            <a:r>
              <a:rPr lang="ko-KR" altLang="en-US" sz="2400" dirty="0" smtClean="0"/>
              <a:t> 수술 많이 사용</a:t>
            </a: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      But, </a:t>
            </a:r>
            <a:r>
              <a:rPr lang="ko-KR" altLang="en-US" sz="2400" dirty="0" smtClean="0"/>
              <a:t>체내에서 </a:t>
            </a:r>
            <a:r>
              <a:rPr lang="ko-KR" altLang="en-US" sz="2400" dirty="0" err="1" smtClean="0"/>
              <a:t>분해시</a:t>
            </a:r>
            <a:r>
              <a:rPr lang="ko-KR" altLang="en-US" sz="2400" dirty="0" smtClean="0"/>
              <a:t> </a:t>
            </a:r>
            <a:r>
              <a:rPr lang="ko-KR" altLang="en-US" sz="2400" dirty="0" smtClean="0">
                <a:solidFill>
                  <a:srgbClr val="FF0000"/>
                </a:solidFill>
              </a:rPr>
              <a:t>포름알데히드</a:t>
            </a:r>
            <a:r>
              <a:rPr lang="ko-KR" altLang="en-US" sz="2400" dirty="0" smtClean="0"/>
              <a:t> 발생</a:t>
            </a:r>
          </a:p>
          <a:p>
            <a:pPr>
              <a:buNone/>
            </a:pPr>
            <a:endParaRPr lang="en-US" altLang="ko-KR" sz="2400" dirty="0" smtClean="0"/>
          </a:p>
          <a:p>
            <a:pPr>
              <a:buNone/>
            </a:pPr>
            <a:endParaRPr lang="en-US" altLang="ko-KR" sz="2400" dirty="0" smtClean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의료용 점착＊접착제 기술개요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500174"/>
            <a:ext cx="847251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ko-KR" altLang="en-US" sz="2400" b="1" dirty="0" smtClean="0"/>
              <a:t>현재</a:t>
            </a:r>
            <a:endParaRPr lang="en-US" altLang="ko-KR" sz="2400" b="1" dirty="0" smtClean="0"/>
          </a:p>
          <a:p>
            <a:pPr>
              <a:buNone/>
            </a:pPr>
            <a:endParaRPr lang="en-US" altLang="ko-KR" sz="1000" b="1" dirty="0" smtClean="0"/>
          </a:p>
          <a:p>
            <a:r>
              <a:rPr lang="ko-KR" altLang="en-US" sz="2400" dirty="0" err="1" smtClean="0"/>
              <a:t>이소부틸</a:t>
            </a:r>
            <a:r>
              <a:rPr lang="en-US" altLang="ko-KR" sz="2400" dirty="0" smtClean="0"/>
              <a:t>, </a:t>
            </a:r>
            <a:r>
              <a:rPr lang="ko-KR" altLang="en-US" sz="2400" dirty="0" err="1" smtClean="0"/>
              <a:t>이소프로필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등 </a:t>
            </a:r>
            <a:r>
              <a:rPr lang="ko-KR" altLang="en-US" sz="2400" dirty="0" smtClean="0"/>
              <a:t>바뀜</a:t>
            </a:r>
            <a:endParaRPr lang="en-US" altLang="ko-KR" sz="2400" dirty="0" smtClean="0"/>
          </a:p>
          <a:p>
            <a:r>
              <a:rPr lang="ko-KR" altLang="en-US" sz="2400" dirty="0" err="1" smtClean="0"/>
              <a:t>피브리노겐</a:t>
            </a:r>
            <a:r>
              <a:rPr lang="ko-KR" altLang="en-US" sz="2400" dirty="0" smtClean="0"/>
              <a:t> →</a:t>
            </a:r>
            <a:r>
              <a:rPr lang="ko-KR" altLang="en-US" sz="2400" dirty="0" err="1" smtClean="0"/>
              <a:t>피브린글루</a:t>
            </a:r>
            <a:r>
              <a:rPr lang="ko-KR" altLang="en-US" sz="2400" dirty="0" smtClean="0"/>
              <a:t> 형태 전환</a:t>
            </a:r>
            <a:r>
              <a:rPr lang="en-US" altLang="ko-KR" sz="2400" dirty="0" smtClean="0"/>
              <a:t> </a:t>
            </a:r>
          </a:p>
          <a:p>
            <a:r>
              <a:rPr lang="ko-KR" altLang="en-US" sz="2400" dirty="0" err="1" smtClean="0"/>
              <a:t>시아노아크릴레이트</a:t>
            </a:r>
            <a:r>
              <a:rPr lang="ko-KR" altLang="en-US" sz="2400" dirty="0" smtClean="0"/>
              <a:t> 순간접착제</a:t>
            </a:r>
            <a:r>
              <a:rPr lang="en-US" altLang="ko-KR" sz="2400" dirty="0" smtClean="0"/>
              <a:t> </a:t>
            </a:r>
          </a:p>
          <a:p>
            <a:r>
              <a:rPr lang="ko-KR" altLang="en-US" sz="2400" dirty="0" smtClean="0"/>
              <a:t>젤라틴 </a:t>
            </a:r>
            <a:r>
              <a:rPr lang="ko-KR" altLang="en-US" sz="2400" dirty="0" err="1" smtClean="0"/>
              <a:t>글루</a:t>
            </a:r>
            <a:r>
              <a:rPr lang="ko-KR" altLang="en-US" sz="2400" dirty="0" smtClean="0"/>
              <a:t> 및 </a:t>
            </a:r>
            <a:r>
              <a:rPr lang="ko-KR" altLang="en-US" sz="2400" dirty="0" err="1" smtClean="0"/>
              <a:t>폴리우레탄계</a:t>
            </a:r>
            <a:endParaRPr lang="en-US" altLang="ko-KR" sz="2400" dirty="0" smtClean="0"/>
          </a:p>
          <a:p>
            <a:pPr>
              <a:buNone/>
            </a:pPr>
            <a:r>
              <a:rPr lang="ko-KR" altLang="en-US" sz="2400" dirty="0" smtClean="0"/>
              <a:t>                      </a:t>
            </a:r>
            <a:r>
              <a:rPr lang="ko-KR" altLang="en-US" sz="2400" dirty="0" smtClean="0">
                <a:solidFill>
                  <a:srgbClr val="FF0000"/>
                </a:solidFill>
              </a:rPr>
              <a:t>▶접착제로 활발히 사용 중</a:t>
            </a:r>
            <a:endParaRPr lang="en-US" altLang="ko-KR" sz="2400" dirty="0" smtClean="0">
              <a:solidFill>
                <a:srgbClr val="FF0000"/>
              </a:solidFill>
            </a:endParaRPr>
          </a:p>
          <a:p>
            <a:endParaRPr lang="en-US" altLang="ko-KR" sz="1000" dirty="0" smtClean="0"/>
          </a:p>
          <a:p>
            <a:endParaRPr lang="en-US" altLang="ko-KR" sz="1000" dirty="0" smtClean="0"/>
          </a:p>
          <a:p>
            <a:r>
              <a:rPr lang="ko-KR" altLang="en-US" sz="2400" dirty="0" smtClean="0"/>
              <a:t>아크릴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실리콘 등 이용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800" dirty="0" smtClean="0"/>
              <a:t>          </a:t>
            </a:r>
            <a:r>
              <a:rPr lang="ko-KR" altLang="en-US" sz="2400" dirty="0" smtClean="0"/>
              <a:t>→ 인체 내의 각종 점막을 통해 약물이 전달되는</a:t>
            </a:r>
            <a:endParaRPr lang="en-US" altLang="ko-KR" sz="2400" dirty="0" smtClean="0"/>
          </a:p>
          <a:p>
            <a:pPr>
              <a:buNone/>
            </a:pPr>
            <a:r>
              <a:rPr lang="en-US" altLang="ko-KR" sz="2400" dirty="0" smtClean="0"/>
              <a:t>       </a:t>
            </a:r>
            <a:r>
              <a:rPr lang="ko-KR" altLang="en-US" sz="2400" dirty="0" smtClean="0">
                <a:solidFill>
                  <a:srgbClr val="FF0000"/>
                </a:solidFill>
              </a:rPr>
              <a:t>점막 점착성 고분자소재</a:t>
            </a:r>
            <a:r>
              <a:rPr lang="ko-KR" altLang="en-US" sz="2400" dirty="0" smtClean="0"/>
              <a:t>의</a:t>
            </a:r>
            <a:r>
              <a:rPr lang="ko-KR" altLang="en-US" sz="2400" dirty="0" smtClean="0">
                <a:solidFill>
                  <a:srgbClr val="FF0000"/>
                </a:solidFill>
              </a:rPr>
              <a:t> </a:t>
            </a:r>
            <a:r>
              <a:rPr lang="ko-KR" altLang="en-US" sz="2400" dirty="0" smtClean="0"/>
              <a:t>개발 관한 연구도</a:t>
            </a:r>
            <a:r>
              <a:rPr lang="en-US" altLang="ko-KR" sz="2400" dirty="0" smtClean="0"/>
              <a:t> </a:t>
            </a:r>
            <a:r>
              <a:rPr lang="ko-KR" altLang="en-US" sz="2400" dirty="0" smtClean="0"/>
              <a:t>진행 중</a:t>
            </a:r>
            <a:endParaRPr lang="en-US" altLang="ko-KR" sz="2400" dirty="0" smtClean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의료용 점착＊접착제 기술개요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solidFill>
                  <a:srgbClr val="FF0000"/>
                </a:solidFill>
              </a:rPr>
              <a:t>점막 점착성 고분자소재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피부에 약물 투여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→피부의 각질층에의 분배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확산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→다른 표피</a:t>
            </a:r>
            <a:r>
              <a:rPr lang="en-US" altLang="ko-KR" dirty="0" smtClean="0"/>
              <a:t>,</a:t>
            </a:r>
            <a:r>
              <a:rPr lang="ko-KR" altLang="en-US" dirty="0" smtClean="0"/>
              <a:t>진피로 이행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확산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→ 모세혈관 침투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But , </a:t>
            </a:r>
            <a:r>
              <a:rPr lang="ko-KR" altLang="en-US" dirty="0" smtClean="0"/>
              <a:t>각질층 </a:t>
            </a:r>
            <a:r>
              <a:rPr lang="en-US" altLang="ko-KR" dirty="0" smtClean="0"/>
              <a:t>*</a:t>
            </a:r>
            <a:r>
              <a:rPr lang="ko-KR" altLang="en-US" dirty="0" smtClean="0"/>
              <a:t>강한 </a:t>
            </a:r>
            <a:r>
              <a:rPr lang="ko-KR" altLang="en-US" dirty="0" err="1" smtClean="0"/>
              <a:t>소수성</a:t>
            </a:r>
            <a:r>
              <a:rPr lang="ko-KR" altLang="en-US" dirty="0" smtClean="0"/>
              <a:t> 가짐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약물투여의 최대의 장벽</a:t>
            </a:r>
            <a:r>
              <a:rPr lang="en-US" altLang="ko-KR" dirty="0" smtClean="0"/>
              <a:t>(</a:t>
            </a:r>
            <a:r>
              <a:rPr lang="ko-KR" altLang="en-US" dirty="0" smtClean="0"/>
              <a:t>단점</a:t>
            </a:r>
            <a:r>
              <a:rPr lang="en-US" altLang="ko-KR" dirty="0" smtClean="0"/>
              <a:t>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>
                <a:solidFill>
                  <a:srgbClr val="FF0000"/>
                </a:solidFill>
              </a:rPr>
              <a:t>▶ 점막통한 약물 전달 많이 시도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2900" b="1" dirty="0" smtClean="0"/>
              <a:t>인체의 점막</a:t>
            </a:r>
            <a:r>
              <a:rPr lang="en-US" altLang="ko-KR" sz="2200" b="1" dirty="0" smtClean="0"/>
              <a:t>(</a:t>
            </a:r>
            <a:r>
              <a:rPr lang="ko-KR" altLang="en-US" sz="2200" b="1" dirty="0" smtClean="0"/>
              <a:t>구강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코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눈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질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직장</a:t>
            </a:r>
            <a:r>
              <a:rPr lang="en-US" altLang="ko-KR" sz="2200" b="1" dirty="0" smtClean="0"/>
              <a:t>, </a:t>
            </a:r>
            <a:r>
              <a:rPr lang="ko-KR" altLang="en-US" sz="2200" b="1" dirty="0" smtClean="0"/>
              <a:t>소화관 점막</a:t>
            </a:r>
            <a:r>
              <a:rPr lang="en-US" altLang="ko-KR" sz="2200" b="1" dirty="0" smtClean="0"/>
              <a:t>)</a:t>
            </a:r>
            <a:r>
              <a:rPr lang="ko-KR" altLang="en-US" sz="2900" dirty="0" smtClean="0"/>
              <a:t>과 접착력 유지에 이용 물질 </a:t>
            </a:r>
            <a:r>
              <a:rPr lang="en-US" altLang="ko-KR" sz="2900" dirty="0" smtClean="0"/>
              <a:t>:</a:t>
            </a:r>
          </a:p>
          <a:p>
            <a:pPr>
              <a:buNone/>
            </a:pPr>
            <a:endParaRPr lang="en-US" altLang="ko-KR" sz="2200" b="1" dirty="0" smtClean="0"/>
          </a:p>
          <a:p>
            <a:pPr>
              <a:buNone/>
            </a:pPr>
            <a:r>
              <a:rPr lang="en-US" altLang="ko-KR" dirty="0" smtClean="0"/>
              <a:t>(</a:t>
            </a:r>
            <a:r>
              <a:rPr lang="ko-KR" altLang="en-US" dirty="0" err="1" smtClean="0"/>
              <a:t>메틸셀룰로오스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하드록시셀룰로오스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카복시에틸셀룰로오스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endParaRPr lang="en-US" altLang="ko-KR" sz="1600" dirty="0" smtClean="0"/>
          </a:p>
          <a:p>
            <a:pPr>
              <a:buNone/>
            </a:pPr>
            <a:r>
              <a:rPr lang="ko-KR" altLang="en-US" dirty="0" err="1" smtClean="0"/>
              <a:t>폴리비닐알콜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폴리에틸렌글리콜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알긴산</a:t>
            </a:r>
            <a:r>
              <a:rPr lang="ko-KR" altLang="en-US" dirty="0" smtClean="0"/>
              <a:t> 등 여러 가지 고분자 물질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9|2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9|2|1.4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1470</Words>
  <Application>Microsoft Office PowerPoint</Application>
  <PresentationFormat>화면 슬라이드 쇼(4:3)</PresentationFormat>
  <Paragraphs>376</Paragraphs>
  <Slides>31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Office 테마</vt:lpstr>
      <vt:lpstr>의료용 접착제</vt:lpstr>
      <vt:lpstr>목차</vt:lpstr>
      <vt:lpstr>의료용 점착＊접착제 기술개요</vt:lpstr>
      <vt:lpstr>슬라이드 4</vt:lpstr>
      <vt:lpstr>슬라이드 5</vt:lpstr>
      <vt:lpstr>슬라이드 6</vt:lpstr>
      <vt:lpstr>슬라이드 7</vt:lpstr>
      <vt:lpstr>슬라이드 8</vt:lpstr>
      <vt:lpstr>점막 점착성 고분자소재</vt:lpstr>
      <vt:lpstr>의료용 접착제의 분류</vt:lpstr>
      <vt:lpstr>시아노아크릴레이트계</vt:lpstr>
      <vt:lpstr>피브린 글루</vt:lpstr>
      <vt:lpstr>피브린 글루</vt:lpstr>
      <vt:lpstr>폴리우레탄계</vt:lpstr>
      <vt:lpstr>시장성 평가</vt:lpstr>
      <vt:lpstr>일본 시장성</vt:lpstr>
      <vt:lpstr>국내 시장 동향 </vt:lpstr>
      <vt:lpstr>결론</vt:lpstr>
      <vt:lpstr>슬라이드 19</vt:lpstr>
      <vt:lpstr>홍합</vt:lpstr>
      <vt:lpstr>갯 지렁이 모방</vt:lpstr>
      <vt:lpstr>갯 지렁이 모방</vt:lpstr>
      <vt:lpstr>갯 지렁이 모방</vt:lpstr>
      <vt:lpstr>개구리</vt:lpstr>
      <vt:lpstr>슬라이드 25</vt:lpstr>
      <vt:lpstr>더마본드</vt:lpstr>
      <vt:lpstr>슬라이드 27</vt:lpstr>
      <vt:lpstr>슬라이드 28</vt:lpstr>
      <vt:lpstr>실제 사용 사례</vt:lpstr>
      <vt:lpstr>슬라이드 30</vt:lpstr>
      <vt:lpstr>참고문헌</vt:lpstr>
    </vt:vector>
  </TitlesOfParts>
  <Company>♡무한공유의출발점♡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www.cizel.co.kr</dc:creator>
  <cp:lastModifiedBy>s</cp:lastModifiedBy>
  <cp:revision>66</cp:revision>
  <dcterms:created xsi:type="dcterms:W3CDTF">2009-11-30T06:53:26Z</dcterms:created>
  <dcterms:modified xsi:type="dcterms:W3CDTF">2009-12-02T04:31:03Z</dcterms:modified>
</cp:coreProperties>
</file>